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100" d="100"/>
          <a:sy n="100" d="100"/>
        </p:scale>
        <p:origin x="-773" y="2256"/>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33D359-AEBA-41B1-8236-C7AC23E8785D}"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315588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3D359-AEBA-41B1-8236-C7AC23E8785D}"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1945531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3D359-AEBA-41B1-8236-C7AC23E8785D}"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4034522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33D359-AEBA-41B1-8236-C7AC23E8785D}"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371554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33D359-AEBA-41B1-8236-C7AC23E8785D}" type="datetimeFigureOut">
              <a:rPr lang="en-US" smtClean="0"/>
              <a:t>12/11/2020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2520519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33D359-AEBA-41B1-8236-C7AC23E8785D}"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392548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33D359-AEBA-41B1-8236-C7AC23E8785D}" type="datetimeFigureOut">
              <a:rPr lang="en-US" smtClean="0"/>
              <a:t>12/11/2020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4242263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33D359-AEBA-41B1-8236-C7AC23E8785D}" type="datetimeFigureOut">
              <a:rPr lang="en-US" smtClean="0"/>
              <a:t>12/11/2020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3083941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3D359-AEBA-41B1-8236-C7AC23E8785D}" type="datetimeFigureOut">
              <a:rPr lang="en-US" smtClean="0"/>
              <a:t>12/11/2020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2252033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3D359-AEBA-41B1-8236-C7AC23E8785D}"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2514663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33D359-AEBA-41B1-8236-C7AC23E8785D}" type="datetimeFigureOut">
              <a:rPr lang="en-US" smtClean="0"/>
              <a:t>12/11/2020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ED2D1-BAFA-4CC7-B5AE-0447F56A158B}" type="slidenum">
              <a:rPr lang="en-US" smtClean="0"/>
              <a:t>‹#›</a:t>
            </a:fld>
            <a:endParaRPr lang="en-US"/>
          </a:p>
        </p:txBody>
      </p:sp>
    </p:spTree>
    <p:extLst>
      <p:ext uri="{BB962C8B-B14F-4D97-AF65-F5344CB8AC3E}">
        <p14:creationId xmlns:p14="http://schemas.microsoft.com/office/powerpoint/2010/main" val="4248772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33D359-AEBA-41B1-8236-C7AC23E8785D}" type="datetimeFigureOut">
              <a:rPr lang="en-US" smtClean="0"/>
              <a:t>12/11/2020</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07ED2D1-BAFA-4CC7-B5AE-0447F56A158B}" type="slidenum">
              <a:rPr lang="en-US" smtClean="0"/>
              <a:t>‹#›</a:t>
            </a:fld>
            <a:endParaRPr lang="en-US"/>
          </a:p>
        </p:txBody>
      </p:sp>
    </p:spTree>
    <p:extLst>
      <p:ext uri="{BB962C8B-B14F-4D97-AF65-F5344CB8AC3E}">
        <p14:creationId xmlns:p14="http://schemas.microsoft.com/office/powerpoint/2010/main" val="4203509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TJVerzillo@dor.org" TargetMode="External"/><Relationship Id="rId2" Type="http://schemas.openxmlformats.org/officeDocument/2006/relationships/hyperlink" Target="about:blank"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mailto:Laurel.turner@dor.org" TargetMode="External"/><Relationship Id="rId4" Type="http://schemas.openxmlformats.org/officeDocument/2006/relationships/hyperlink" Target="mailto:Laurie.Mcmahon@dor.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mailto:Lauren.Bates@dor.org" TargetMode="Externa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52400" y="1"/>
            <a:ext cx="6560014" cy="270509"/>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800" b="1" dirty="0" smtClean="0"/>
              <a:t>Holy Cross Middle School News Week ending 12/04/2020</a:t>
            </a:r>
            <a:endParaRPr lang="en-US" sz="1800" b="1" dirty="0"/>
          </a:p>
        </p:txBody>
      </p:sp>
      <p:sp>
        <p:nvSpPr>
          <p:cNvPr id="5" name="TextBox 4"/>
          <p:cNvSpPr txBox="1"/>
          <p:nvPr/>
        </p:nvSpPr>
        <p:spPr>
          <a:xfrm>
            <a:off x="38100" y="7738725"/>
            <a:ext cx="4207049" cy="307777"/>
          </a:xfrm>
          <a:prstGeom prst="rect">
            <a:avLst/>
          </a:prstGeom>
          <a:noFill/>
        </p:spPr>
        <p:txBody>
          <a:bodyPr wrap="none" rtlCol="0">
            <a:spAutoFit/>
          </a:bodyPr>
          <a:lstStyle/>
          <a:p>
            <a:r>
              <a:rPr lang="en-US" sz="1400" b="1" dirty="0" smtClean="0"/>
              <a:t>Middle School Teachers:  Just a Dojo Message Away </a:t>
            </a:r>
            <a:r>
              <a:rPr lang="en-US" sz="1400" b="1" dirty="0" smtClean="0">
                <a:sym typeface="Wingdings" panose="05000000000000000000" pitchFamily="2" charset="2"/>
              </a:rPr>
              <a:t></a:t>
            </a:r>
            <a:endParaRPr lang="en-US" sz="1400" b="1" dirty="0"/>
          </a:p>
        </p:txBody>
      </p:sp>
      <p:sp>
        <p:nvSpPr>
          <p:cNvPr id="6" name="Rectangle 5"/>
          <p:cNvSpPr/>
          <p:nvPr/>
        </p:nvSpPr>
        <p:spPr>
          <a:xfrm>
            <a:off x="38100" y="7589520"/>
            <a:ext cx="6743700" cy="15036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99060" y="8061672"/>
            <a:ext cx="1431867" cy="830997"/>
          </a:xfrm>
          <a:prstGeom prst="rect">
            <a:avLst/>
          </a:prstGeom>
          <a:noFill/>
        </p:spPr>
        <p:txBody>
          <a:bodyPr wrap="none" rtlCol="0">
            <a:spAutoFit/>
          </a:bodyPr>
          <a:lstStyle/>
          <a:p>
            <a:r>
              <a:rPr lang="en-US" sz="1200" dirty="0" smtClean="0"/>
              <a:t>Mrs. Lauren Bates</a:t>
            </a:r>
          </a:p>
          <a:p>
            <a:r>
              <a:rPr lang="en-US" sz="1200" dirty="0" smtClean="0"/>
              <a:t>Ms. Madison </a:t>
            </a:r>
            <a:r>
              <a:rPr lang="en-US" sz="1200" dirty="0" err="1" smtClean="0"/>
              <a:t>Haff</a:t>
            </a:r>
            <a:endParaRPr lang="en-US" sz="1200" dirty="0" smtClean="0"/>
          </a:p>
          <a:p>
            <a:r>
              <a:rPr lang="en-US" sz="1200" dirty="0" smtClean="0"/>
              <a:t>Mrs. Janet </a:t>
            </a:r>
            <a:r>
              <a:rPr lang="en-US" sz="1200" dirty="0" err="1" smtClean="0"/>
              <a:t>Holleran</a:t>
            </a:r>
            <a:endParaRPr lang="en-US" sz="1200" dirty="0" smtClean="0"/>
          </a:p>
          <a:p>
            <a:r>
              <a:rPr lang="en-US" sz="1200" dirty="0" smtClean="0"/>
              <a:t>Ms. Kathleen </a:t>
            </a:r>
            <a:r>
              <a:rPr lang="en-US" sz="1200" dirty="0" err="1" smtClean="0"/>
              <a:t>Vogtle</a:t>
            </a:r>
            <a:endParaRPr lang="en-US" sz="1200" dirty="0"/>
          </a:p>
        </p:txBody>
      </p:sp>
      <p:sp>
        <p:nvSpPr>
          <p:cNvPr id="11" name="TextBox 10"/>
          <p:cNvSpPr txBox="1"/>
          <p:nvPr/>
        </p:nvSpPr>
        <p:spPr>
          <a:xfrm>
            <a:off x="1783097" y="8075535"/>
            <a:ext cx="359394" cy="830997"/>
          </a:xfrm>
          <a:prstGeom prst="rect">
            <a:avLst/>
          </a:prstGeom>
          <a:noFill/>
        </p:spPr>
        <p:txBody>
          <a:bodyPr wrap="none" rtlCol="0">
            <a:spAutoFit/>
          </a:bodyPr>
          <a:lstStyle/>
          <a:p>
            <a:r>
              <a:rPr lang="en-US" sz="1200" dirty="0" smtClean="0"/>
              <a:t>6B</a:t>
            </a:r>
          </a:p>
          <a:p>
            <a:r>
              <a:rPr lang="en-US" sz="1200" dirty="0"/>
              <a:t>6</a:t>
            </a:r>
            <a:r>
              <a:rPr lang="en-US" sz="1200" dirty="0" smtClean="0"/>
              <a:t>H</a:t>
            </a:r>
          </a:p>
          <a:p>
            <a:r>
              <a:rPr lang="en-US" sz="1200" dirty="0" smtClean="0"/>
              <a:t>5H</a:t>
            </a:r>
          </a:p>
          <a:p>
            <a:r>
              <a:rPr lang="en-US" sz="1200" dirty="0" smtClean="0"/>
              <a:t>5V</a:t>
            </a:r>
            <a:endParaRPr lang="en-US" sz="1200" dirty="0"/>
          </a:p>
        </p:txBody>
      </p:sp>
      <p:sp>
        <p:nvSpPr>
          <p:cNvPr id="12" name="TextBox 11"/>
          <p:cNvSpPr txBox="1"/>
          <p:nvPr/>
        </p:nvSpPr>
        <p:spPr>
          <a:xfrm>
            <a:off x="2015382" y="8077537"/>
            <a:ext cx="2228957" cy="830997"/>
          </a:xfrm>
          <a:prstGeom prst="rect">
            <a:avLst/>
          </a:prstGeom>
          <a:noFill/>
        </p:spPr>
        <p:txBody>
          <a:bodyPr wrap="square" rtlCol="0">
            <a:spAutoFit/>
          </a:bodyPr>
          <a:lstStyle/>
          <a:p>
            <a:r>
              <a:rPr lang="en-US" sz="1200" dirty="0" smtClean="0"/>
              <a:t>ELA, Health, Religion</a:t>
            </a:r>
          </a:p>
          <a:p>
            <a:r>
              <a:rPr lang="en-US" sz="1200" dirty="0" smtClean="0"/>
              <a:t>Social Studies, Health, Religion Math, Health Religion</a:t>
            </a:r>
          </a:p>
          <a:p>
            <a:r>
              <a:rPr lang="en-US" sz="1200" dirty="0" smtClean="0"/>
              <a:t>Science, Health, Religion</a:t>
            </a:r>
            <a:endParaRPr lang="en-US" sz="1200" dirty="0"/>
          </a:p>
        </p:txBody>
      </p:sp>
      <p:sp>
        <p:nvSpPr>
          <p:cNvPr id="13" name="TextBox 12"/>
          <p:cNvSpPr txBox="1"/>
          <p:nvPr/>
        </p:nvSpPr>
        <p:spPr>
          <a:xfrm>
            <a:off x="4133743" y="8077537"/>
            <a:ext cx="2685351" cy="830997"/>
          </a:xfrm>
          <a:prstGeom prst="rect">
            <a:avLst/>
          </a:prstGeom>
          <a:noFill/>
        </p:spPr>
        <p:txBody>
          <a:bodyPr wrap="none" rtlCol="0">
            <a:spAutoFit/>
          </a:bodyPr>
          <a:lstStyle/>
          <a:p>
            <a:r>
              <a:rPr lang="en-US" sz="1200" dirty="0" smtClean="0">
                <a:hlinkClick r:id="rId2"/>
              </a:rPr>
              <a:t>Lauren.Bates@dor.org</a:t>
            </a:r>
            <a:r>
              <a:rPr lang="en-US" sz="1200" dirty="0" smtClean="0"/>
              <a:t> and Class Dojo</a:t>
            </a:r>
          </a:p>
          <a:p>
            <a:r>
              <a:rPr lang="en-US" sz="1200" dirty="0" smtClean="0">
                <a:hlinkClick r:id="rId2"/>
              </a:rPr>
              <a:t>Madison.Haff@dor.org</a:t>
            </a:r>
            <a:r>
              <a:rPr lang="en-US" sz="1200" dirty="0" smtClean="0"/>
              <a:t> and Class Dojo</a:t>
            </a:r>
          </a:p>
          <a:p>
            <a:r>
              <a:rPr lang="en-US" sz="1200" dirty="0" smtClean="0">
                <a:hlinkClick r:id="rId2"/>
              </a:rPr>
              <a:t>Janet.Holleran@dor.org</a:t>
            </a:r>
            <a:r>
              <a:rPr lang="en-US" sz="1200" dirty="0" smtClean="0"/>
              <a:t> and Class Dojo</a:t>
            </a:r>
          </a:p>
          <a:p>
            <a:r>
              <a:rPr lang="en-US" sz="1200" dirty="0" smtClean="0">
                <a:hlinkClick r:id="rId2"/>
              </a:rPr>
              <a:t>Kathleen.Vogtle@dor.org</a:t>
            </a:r>
            <a:r>
              <a:rPr lang="en-US" sz="1200" dirty="0" smtClean="0"/>
              <a:t> and Class Dojo</a:t>
            </a:r>
          </a:p>
        </p:txBody>
      </p:sp>
      <p:sp>
        <p:nvSpPr>
          <p:cNvPr id="14" name="Rectangle 13"/>
          <p:cNvSpPr/>
          <p:nvPr/>
        </p:nvSpPr>
        <p:spPr>
          <a:xfrm>
            <a:off x="38100" y="342784"/>
            <a:ext cx="6743700" cy="71480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7620" y="350403"/>
            <a:ext cx="6743700" cy="7140416"/>
          </a:xfrm>
          <a:prstGeom prst="rect">
            <a:avLst/>
          </a:prstGeom>
          <a:noFill/>
        </p:spPr>
        <p:txBody>
          <a:bodyPr wrap="square" rtlCol="0">
            <a:spAutoFit/>
          </a:bodyPr>
          <a:lstStyle/>
          <a:p>
            <a:r>
              <a:rPr lang="en-US" sz="1400" b="1" u="sng" dirty="0" smtClean="0"/>
              <a:t>Distance Learning 101:</a:t>
            </a:r>
          </a:p>
          <a:p>
            <a:endParaRPr lang="en-US" sz="800" b="1" u="sng" dirty="0" smtClean="0"/>
          </a:p>
          <a:p>
            <a:pPr marL="285750" indent="-285750">
              <a:buFont typeface="Wingdings" panose="05000000000000000000" pitchFamily="2" charset="2"/>
              <a:buChar char="Ø"/>
            </a:pPr>
            <a:r>
              <a:rPr lang="en-US" sz="1200" dirty="0" smtClean="0"/>
              <a:t>Each academic class teacher in the 5</a:t>
            </a:r>
            <a:r>
              <a:rPr lang="en-US" sz="1200" baseline="30000" dirty="0" smtClean="0"/>
              <a:t>th</a:t>
            </a:r>
            <a:r>
              <a:rPr lang="en-US" sz="1200" dirty="0" smtClean="0"/>
              <a:t> and 6</a:t>
            </a:r>
            <a:r>
              <a:rPr lang="en-US" sz="1200" baseline="30000" dirty="0" smtClean="0"/>
              <a:t>th</a:t>
            </a:r>
            <a:r>
              <a:rPr lang="en-US" sz="1200" dirty="0" smtClean="0"/>
              <a:t> grade</a:t>
            </a:r>
            <a:r>
              <a:rPr lang="en-US" sz="1200" b="1" dirty="0" smtClean="0"/>
              <a:t> logs into </a:t>
            </a:r>
            <a:r>
              <a:rPr lang="en-US" sz="1200" dirty="0" smtClean="0"/>
              <a:t>the Google </a:t>
            </a:r>
            <a:r>
              <a:rPr lang="en-US" sz="1200" dirty="0" smtClean="0"/>
              <a:t>                                    Classroom </a:t>
            </a:r>
            <a:r>
              <a:rPr lang="en-US" sz="1200" dirty="0" smtClean="0"/>
              <a:t>Meet for each academic subject (ELA, Math, Social Studies, Science)</a:t>
            </a:r>
            <a:r>
              <a:rPr lang="en-US" sz="1200" dirty="0"/>
              <a:t>. </a:t>
            </a:r>
            <a:endParaRPr lang="en-US" sz="1200" dirty="0" smtClean="0"/>
          </a:p>
          <a:p>
            <a:pPr marL="285750" indent="-285750">
              <a:buFont typeface="Wingdings" panose="05000000000000000000" pitchFamily="2" charset="2"/>
              <a:buChar char="Ø"/>
            </a:pPr>
            <a:r>
              <a:rPr lang="en-US" sz="1200" dirty="0" smtClean="0"/>
              <a:t>Homeroom </a:t>
            </a:r>
            <a:r>
              <a:rPr lang="en-US" sz="1200" dirty="0"/>
              <a:t>teachers also </a:t>
            </a:r>
            <a:r>
              <a:rPr lang="en-US" sz="1200" dirty="0" smtClean="0"/>
              <a:t>log </a:t>
            </a:r>
            <a:r>
              <a:rPr lang="en-US" sz="1200" dirty="0"/>
              <a:t>into the Google Classroom for Religion and </a:t>
            </a:r>
            <a:r>
              <a:rPr lang="en-US" sz="1200" dirty="0" smtClean="0"/>
              <a:t>Health in the PM.</a:t>
            </a:r>
          </a:p>
          <a:p>
            <a:pPr marL="285750" indent="-285750">
              <a:buFont typeface="Wingdings" panose="05000000000000000000" pitchFamily="2" charset="2"/>
              <a:buChar char="Ø"/>
            </a:pPr>
            <a:endParaRPr lang="en-US" sz="1200" dirty="0"/>
          </a:p>
          <a:p>
            <a:pPr marL="285750" indent="-285750">
              <a:buFont typeface="Wingdings" panose="05000000000000000000" pitchFamily="2" charset="2"/>
              <a:buChar char="Ø"/>
            </a:pPr>
            <a:endParaRPr lang="en-US" sz="1200" dirty="0" smtClean="0"/>
          </a:p>
          <a:p>
            <a:pPr marL="285750" indent="-285750">
              <a:buFont typeface="Wingdings" panose="05000000000000000000" pitchFamily="2" charset="2"/>
              <a:buChar char="Ø"/>
            </a:pPr>
            <a:endParaRPr lang="en-US" sz="1200" dirty="0"/>
          </a:p>
          <a:p>
            <a:pPr marL="285750" indent="-285750">
              <a:buFont typeface="Wingdings" panose="05000000000000000000" pitchFamily="2" charset="2"/>
              <a:buChar char="Ø"/>
            </a:pPr>
            <a:endParaRPr lang="en-US" sz="1200" dirty="0" smtClean="0"/>
          </a:p>
          <a:p>
            <a:pPr marL="285750" indent="-285750">
              <a:buFont typeface="Wingdings" panose="05000000000000000000" pitchFamily="2" charset="2"/>
              <a:buChar char="Ø"/>
            </a:pPr>
            <a:endParaRPr lang="en-US" sz="1200" dirty="0" smtClean="0"/>
          </a:p>
          <a:p>
            <a:pPr marL="285750" indent="-285750">
              <a:buFont typeface="Wingdings" panose="05000000000000000000" pitchFamily="2" charset="2"/>
              <a:buChar char="Ø"/>
            </a:pPr>
            <a:endParaRPr lang="en-US" sz="1200" dirty="0"/>
          </a:p>
          <a:p>
            <a:pPr marL="285750" indent="-285750">
              <a:buFont typeface="Wingdings" panose="05000000000000000000" pitchFamily="2" charset="2"/>
              <a:buChar char="Ø"/>
            </a:pPr>
            <a:endParaRPr lang="en-US" sz="1200" dirty="0" smtClean="0"/>
          </a:p>
          <a:p>
            <a:pPr marL="285750" indent="-285750">
              <a:buFont typeface="Wingdings" panose="05000000000000000000" pitchFamily="2" charset="2"/>
              <a:buChar char="Ø"/>
            </a:pPr>
            <a:endParaRPr lang="en-US" sz="1200" dirty="0"/>
          </a:p>
          <a:p>
            <a:pPr marL="285750" indent="-285750">
              <a:buFont typeface="Wingdings" panose="05000000000000000000" pitchFamily="2" charset="2"/>
              <a:buChar char="Ø"/>
            </a:pPr>
            <a:endParaRPr lang="en-US" sz="1200" dirty="0" smtClean="0"/>
          </a:p>
          <a:p>
            <a:pPr marL="285750" indent="-285750">
              <a:buFont typeface="Wingdings" panose="05000000000000000000" pitchFamily="2" charset="2"/>
              <a:buChar char="Ø"/>
            </a:pPr>
            <a:endParaRPr lang="en-US" sz="1200" dirty="0"/>
          </a:p>
          <a:p>
            <a:pPr marL="285750" indent="-285750">
              <a:buFont typeface="Wingdings" panose="05000000000000000000" pitchFamily="2" charset="2"/>
              <a:buChar char="Ø"/>
            </a:pPr>
            <a:endParaRPr lang="en-US" sz="1200" dirty="0" smtClean="0"/>
          </a:p>
          <a:p>
            <a:pPr marL="285750" indent="-285750">
              <a:buFont typeface="Wingdings" panose="05000000000000000000" pitchFamily="2" charset="2"/>
              <a:buChar char="Ø"/>
            </a:pPr>
            <a:endParaRPr lang="en-US" sz="800" dirty="0" smtClean="0"/>
          </a:p>
          <a:p>
            <a:pPr marL="285750" indent="-285750">
              <a:buFont typeface="Wingdings" panose="05000000000000000000" pitchFamily="2" charset="2"/>
              <a:buChar char="Ø"/>
            </a:pPr>
            <a:r>
              <a:rPr lang="en-US" sz="1200" b="1" i="1" dirty="0" smtClean="0"/>
              <a:t>Just as if they are in the classroom…</a:t>
            </a:r>
            <a:r>
              <a:rPr lang="en-US" sz="1200" b="1" dirty="0" smtClean="0"/>
              <a:t>Distance</a:t>
            </a:r>
            <a:r>
              <a:rPr lang="en-US" sz="1200" b="1" i="1" dirty="0" smtClean="0"/>
              <a:t> </a:t>
            </a:r>
            <a:r>
              <a:rPr lang="en-US" sz="1200" b="1" u="sng" dirty="0" smtClean="0"/>
              <a:t>Learning Students should sit at a table</a:t>
            </a:r>
            <a:r>
              <a:rPr lang="en-US" sz="1200" u="sng" dirty="0" smtClean="0"/>
              <a:t>, and be as present and focused at home as they would be in the classroom.  </a:t>
            </a:r>
            <a:r>
              <a:rPr lang="en-US" sz="1200" b="1" u="sng" dirty="0" smtClean="0"/>
              <a:t>Students need to turn their cameras on for the whole class</a:t>
            </a:r>
            <a:r>
              <a:rPr lang="en-US" sz="1200" u="sng" dirty="0" smtClean="0"/>
              <a:t>, and not play with backgrounds or distract others, so they can be active participants</a:t>
            </a:r>
            <a:r>
              <a:rPr lang="en-US" sz="1200" dirty="0" smtClean="0"/>
              <a:t>.  Students who follow these directions can receive Participation Points in each academic class</a:t>
            </a:r>
          </a:p>
          <a:p>
            <a:endParaRPr lang="en-US" sz="800" dirty="0" smtClean="0"/>
          </a:p>
          <a:p>
            <a:pPr marL="285750" indent="-285750">
              <a:buFont typeface="Wingdings" panose="05000000000000000000" pitchFamily="2" charset="2"/>
              <a:buChar char="Ø"/>
            </a:pPr>
            <a:r>
              <a:rPr lang="en-US" sz="1200" dirty="0" smtClean="0"/>
              <a:t>The links for each Google Meet can be found in two places:  </a:t>
            </a:r>
          </a:p>
          <a:p>
            <a:pPr marL="742950" lvl="1" indent="-285750">
              <a:buFont typeface="Wingdings" panose="05000000000000000000" pitchFamily="2" charset="2"/>
              <a:buChar char="q"/>
            </a:pPr>
            <a:r>
              <a:rPr lang="en-US" sz="1200" dirty="0" smtClean="0"/>
              <a:t>The </a:t>
            </a:r>
            <a:r>
              <a:rPr lang="en-US" sz="1200" b="1" dirty="0" smtClean="0"/>
              <a:t>schedule</a:t>
            </a:r>
            <a:r>
              <a:rPr lang="en-US" sz="1200" dirty="0" smtClean="0"/>
              <a:t> that is in your Religion/Homeroom Google Classroom.  </a:t>
            </a:r>
          </a:p>
          <a:p>
            <a:pPr marL="742950" lvl="1" indent="-285750">
              <a:buFont typeface="Wingdings" panose="05000000000000000000" pitchFamily="2" charset="2"/>
              <a:buChar char="q"/>
            </a:pPr>
            <a:r>
              <a:rPr lang="en-US" sz="1200" dirty="0" smtClean="0"/>
              <a:t>It is also in the </a:t>
            </a:r>
            <a:r>
              <a:rPr lang="en-US" sz="1200" b="1" dirty="0" smtClean="0"/>
              <a:t>colored heading of each Google Classroom—</a:t>
            </a:r>
            <a:r>
              <a:rPr lang="en-US" sz="1200" dirty="0" smtClean="0"/>
              <a:t>even Religion and Health!</a:t>
            </a:r>
          </a:p>
          <a:p>
            <a:pPr lvl="1"/>
            <a:endParaRPr lang="en-US" sz="800" dirty="0" smtClean="0"/>
          </a:p>
          <a:p>
            <a:pPr marL="285750" indent="-285750">
              <a:buFont typeface="Wingdings" panose="05000000000000000000" pitchFamily="2" charset="2"/>
              <a:buChar char="Ø"/>
            </a:pPr>
            <a:r>
              <a:rPr lang="en-US" sz="1200" dirty="0" smtClean="0"/>
              <a:t>Plan Ahead:  This could happen to anyone, without warning (Dumb COVID!). </a:t>
            </a:r>
            <a:r>
              <a:rPr lang="en-US" sz="1200" dirty="0"/>
              <a:t>T</a:t>
            </a:r>
            <a:r>
              <a:rPr lang="en-US" sz="1200" dirty="0" smtClean="0"/>
              <a:t>hink about what you would need </a:t>
            </a:r>
            <a:r>
              <a:rPr lang="en-US" sz="1200" i="1" dirty="0" smtClean="0"/>
              <a:t>immediately </a:t>
            </a:r>
            <a:r>
              <a:rPr lang="en-US" sz="1200" dirty="0" smtClean="0"/>
              <a:t>for the next few days and bring it home every day: </a:t>
            </a:r>
          </a:p>
          <a:p>
            <a:pPr marL="742950" lvl="1" indent="-285750">
              <a:buFont typeface="Wingdings" panose="05000000000000000000" pitchFamily="2" charset="2"/>
              <a:buChar char="q"/>
            </a:pPr>
            <a:r>
              <a:rPr lang="en-US" sz="1200" dirty="0"/>
              <a:t>ELA:  The novel you are reading in class, </a:t>
            </a:r>
            <a:r>
              <a:rPr lang="en-US" sz="1200" dirty="0" smtClean="0"/>
              <a:t>red ELA folder with current work, </a:t>
            </a:r>
            <a:r>
              <a:rPr lang="en-US" sz="1200" dirty="0"/>
              <a:t>Daily Edit, etc.</a:t>
            </a:r>
          </a:p>
          <a:p>
            <a:pPr marL="742950" lvl="1" indent="-285750">
              <a:buFont typeface="Wingdings" panose="05000000000000000000" pitchFamily="2" charset="2"/>
              <a:buChar char="q"/>
            </a:pPr>
            <a:r>
              <a:rPr lang="en-US" sz="1200" dirty="0"/>
              <a:t>Math:  Your workbook and Daily Math</a:t>
            </a:r>
          </a:p>
          <a:p>
            <a:pPr marL="742950" lvl="1" indent="-285750">
              <a:buFont typeface="Wingdings" panose="05000000000000000000" pitchFamily="2" charset="2"/>
              <a:buChar char="q"/>
            </a:pPr>
            <a:r>
              <a:rPr lang="en-US" sz="1200" dirty="0"/>
              <a:t>Religion: </a:t>
            </a:r>
            <a:r>
              <a:rPr lang="en-US" sz="1200" dirty="0" smtClean="0"/>
              <a:t> Your </a:t>
            </a:r>
            <a:r>
              <a:rPr lang="en-US" sz="1200" dirty="0"/>
              <a:t>Religion book </a:t>
            </a:r>
          </a:p>
          <a:p>
            <a:pPr marL="742950" lvl="1" indent="-285750">
              <a:buFont typeface="Wingdings" panose="05000000000000000000" pitchFamily="2" charset="2"/>
              <a:buChar char="q"/>
            </a:pPr>
            <a:r>
              <a:rPr lang="en-US" sz="1200" dirty="0"/>
              <a:t>Science and Social </a:t>
            </a:r>
            <a:r>
              <a:rPr lang="en-US" sz="1200" dirty="0" smtClean="0"/>
              <a:t>Studies:  mostly </a:t>
            </a:r>
            <a:r>
              <a:rPr lang="en-US" sz="1200" dirty="0"/>
              <a:t>online, but bring </a:t>
            </a:r>
            <a:r>
              <a:rPr lang="en-US" sz="1200" dirty="0" smtClean="0"/>
              <a:t>any material </a:t>
            </a:r>
            <a:r>
              <a:rPr lang="en-US" sz="1200" dirty="0"/>
              <a:t>you are working on.</a:t>
            </a:r>
          </a:p>
          <a:p>
            <a:endParaRPr lang="en-US" sz="800" dirty="0" smtClean="0"/>
          </a:p>
          <a:p>
            <a:pPr marL="285750" indent="-285750">
              <a:buFont typeface="Wingdings" panose="05000000000000000000" pitchFamily="2" charset="2"/>
              <a:buChar char="Ø"/>
            </a:pPr>
            <a:r>
              <a:rPr lang="en-US" sz="1200" dirty="0" smtClean="0"/>
              <a:t>Pick ups for Distance Learners are usually Fridays,  and we will create a folder for any student who is absent due to quarantine.  The folders are right inside the buzzer door.</a:t>
            </a:r>
          </a:p>
          <a:p>
            <a:pPr marL="285750" indent="-285750">
              <a:buFont typeface="Wingdings" panose="05000000000000000000" pitchFamily="2" charset="2"/>
              <a:buChar char="Ø"/>
            </a:pPr>
            <a:endParaRPr lang="en-US" sz="800" dirty="0" smtClean="0"/>
          </a:p>
          <a:p>
            <a:pPr marL="285750" indent="-285750">
              <a:buFont typeface="Wingdings" panose="05000000000000000000" pitchFamily="2" charset="2"/>
              <a:buChar char="Ø"/>
            </a:pPr>
            <a:r>
              <a:rPr lang="en-US" sz="1200" dirty="0" smtClean="0"/>
              <a:t>An email to your child’s homeroom teacher will be the best way to communicate a quarantine absence—and always be sure to copy in the office (</a:t>
            </a:r>
            <a:r>
              <a:rPr lang="en-US" sz="1200" dirty="0" smtClean="0">
                <a:hlinkClick r:id="rId3"/>
              </a:rPr>
              <a:t>TJVerzillo@dor.org</a:t>
            </a:r>
            <a:r>
              <a:rPr lang="en-US" sz="1200" dirty="0" smtClean="0"/>
              <a:t>, </a:t>
            </a:r>
            <a:r>
              <a:rPr lang="en-US" sz="1200" dirty="0" smtClean="0">
                <a:hlinkClick r:id="rId4"/>
              </a:rPr>
              <a:t>Laurie.Mcmahon@dor.org</a:t>
            </a:r>
            <a:r>
              <a:rPr lang="en-US" sz="1200" dirty="0" smtClean="0"/>
              <a:t>, and </a:t>
            </a:r>
            <a:r>
              <a:rPr lang="en-US" sz="1200" dirty="0" smtClean="0">
                <a:hlinkClick r:id="rId5"/>
              </a:rPr>
              <a:t>Laurel.turner@dor.org</a:t>
            </a:r>
            <a:r>
              <a:rPr lang="en-US" sz="1200" dirty="0" smtClean="0"/>
              <a:t>) </a:t>
            </a:r>
            <a:endParaRPr lang="en-US" sz="1200" dirty="0"/>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24277" y="1295240"/>
            <a:ext cx="4926997" cy="20194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own Arrow 1"/>
          <p:cNvSpPr/>
          <p:nvPr/>
        </p:nvSpPr>
        <p:spPr>
          <a:xfrm>
            <a:off x="5814060" y="3108960"/>
            <a:ext cx="198120" cy="320040"/>
          </a:xfrm>
          <a:prstGeom prst="down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Down Arrow 15"/>
          <p:cNvSpPr/>
          <p:nvPr/>
        </p:nvSpPr>
        <p:spPr>
          <a:xfrm>
            <a:off x="6164580" y="3108960"/>
            <a:ext cx="198120" cy="320040"/>
          </a:xfrm>
          <a:prstGeom prst="down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own Arrow 16"/>
          <p:cNvSpPr/>
          <p:nvPr/>
        </p:nvSpPr>
        <p:spPr>
          <a:xfrm>
            <a:off x="448579" y="3101340"/>
            <a:ext cx="198120" cy="320040"/>
          </a:xfrm>
          <a:prstGeom prst="down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799099" y="3101340"/>
            <a:ext cx="198120" cy="320040"/>
          </a:xfrm>
          <a:prstGeom prst="down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entagon 2"/>
          <p:cNvSpPr/>
          <p:nvPr/>
        </p:nvSpPr>
        <p:spPr>
          <a:xfrm>
            <a:off x="5326380" y="350403"/>
            <a:ext cx="1531620" cy="754497"/>
          </a:xfrm>
          <a:prstGeom prst="homePlat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Look for a special announcement on the other side of this…</a:t>
            </a:r>
            <a:endParaRPr lang="en-US" sz="1200" b="1" dirty="0">
              <a:solidFill>
                <a:srgbClr val="FFFF00"/>
              </a:solidFill>
            </a:endParaRPr>
          </a:p>
        </p:txBody>
      </p:sp>
    </p:spTree>
    <p:extLst>
      <p:ext uri="{BB962C8B-B14F-4D97-AF65-F5344CB8AC3E}">
        <p14:creationId xmlns:p14="http://schemas.microsoft.com/office/powerpoint/2010/main" val="3860069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7480" y="83821"/>
            <a:ext cx="6747221" cy="46558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394191" y="2887980"/>
            <a:ext cx="184731" cy="369332"/>
          </a:xfrm>
          <a:prstGeom prst="rect">
            <a:avLst/>
          </a:prstGeom>
          <a:noFill/>
        </p:spPr>
        <p:txBody>
          <a:bodyPr wrap="none" rtlCol="0">
            <a:spAutoFit/>
          </a:bodyPr>
          <a:lstStyle/>
          <a:p>
            <a:endParaRPr lang="en-US" dirty="0"/>
          </a:p>
        </p:txBody>
      </p:sp>
      <p:sp>
        <p:nvSpPr>
          <p:cNvPr id="14" name="Rectangle 13"/>
          <p:cNvSpPr/>
          <p:nvPr/>
        </p:nvSpPr>
        <p:spPr>
          <a:xfrm>
            <a:off x="53340" y="6848532"/>
            <a:ext cx="6747221" cy="224212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953793" y="381236"/>
            <a:ext cx="4647352" cy="1615827"/>
          </a:xfrm>
          <a:prstGeom prst="rect">
            <a:avLst/>
          </a:prstGeom>
          <a:noFill/>
        </p:spPr>
        <p:txBody>
          <a:bodyPr wrap="square" rtlCol="0">
            <a:spAutoFit/>
          </a:bodyPr>
          <a:lstStyle/>
          <a:p>
            <a:pPr fontAlgn="base"/>
            <a:r>
              <a:rPr lang="en-US" sz="1600" b="1" dirty="0" smtClean="0"/>
              <a:t>Young Writers Contest</a:t>
            </a:r>
          </a:p>
          <a:p>
            <a:pPr fontAlgn="base"/>
            <a:endParaRPr lang="en-US" sz="900" b="1" dirty="0" smtClean="0"/>
          </a:p>
          <a:p>
            <a:pPr fontAlgn="base"/>
            <a:r>
              <a:rPr lang="en-US" sz="1200" dirty="0" smtClean="0"/>
              <a:t>Periodically a company called Young Writers solicits student-created stories.  These stories are typically submitted as a group to the company, where they are reviewed.  Some of the high-quality stories are chosen to be published in a book!  Each class is given one copy of the book so everyone can have a chance to read the stories </a:t>
            </a:r>
            <a:r>
              <a:rPr lang="en-US" sz="1200" b="1" dirty="0" smtClean="0"/>
              <a:t>in print</a:t>
            </a:r>
            <a:r>
              <a:rPr lang="en-US" sz="1200" dirty="0" smtClean="0"/>
              <a:t>!</a:t>
            </a:r>
          </a:p>
          <a:p>
            <a:pPr fontAlgn="base"/>
            <a:endParaRPr lang="en-US" sz="1200" dirty="0"/>
          </a:p>
        </p:txBody>
      </p:sp>
      <p:sp>
        <p:nvSpPr>
          <p:cNvPr id="7" name="TextBox 6"/>
          <p:cNvSpPr txBox="1"/>
          <p:nvPr/>
        </p:nvSpPr>
        <p:spPr>
          <a:xfrm>
            <a:off x="53341" y="6813291"/>
            <a:ext cx="6741360" cy="2308324"/>
          </a:xfrm>
          <a:prstGeom prst="rect">
            <a:avLst/>
          </a:prstGeom>
          <a:noFill/>
        </p:spPr>
        <p:txBody>
          <a:bodyPr wrap="square" rtlCol="0">
            <a:spAutoFit/>
          </a:bodyPr>
          <a:lstStyle/>
          <a:p>
            <a:r>
              <a:rPr lang="en-US" sz="1400" b="1" u="sng" dirty="0" smtClean="0"/>
              <a:t>Timely Reminders </a:t>
            </a:r>
            <a:r>
              <a:rPr lang="en-US" sz="1400" b="1" u="sng" dirty="0"/>
              <a:t>for </a:t>
            </a:r>
            <a:r>
              <a:rPr lang="en-US" sz="1400" b="1" u="sng" dirty="0" smtClean="0"/>
              <a:t>Students </a:t>
            </a:r>
            <a:r>
              <a:rPr lang="en-US" sz="1400" b="1" u="sng" dirty="0"/>
              <a:t>and </a:t>
            </a:r>
            <a:r>
              <a:rPr lang="en-US" sz="1400" b="1" u="sng" dirty="0" smtClean="0"/>
              <a:t>Parents</a:t>
            </a:r>
            <a:endParaRPr lang="en-US" sz="1400" b="1" u="sng" dirty="0"/>
          </a:p>
          <a:p>
            <a:endParaRPr lang="en-US" sz="1000" dirty="0"/>
          </a:p>
          <a:p>
            <a:pPr marL="171450" indent="-171450">
              <a:buFont typeface="Wingdings" panose="05000000000000000000" pitchFamily="2" charset="2"/>
              <a:buChar char="Ø"/>
            </a:pPr>
            <a:r>
              <a:rPr lang="en-US" sz="1200" dirty="0"/>
              <a:t>Holy Cross School has started collecting cereal for The House of Mercy. Our goal is to collect 250 boxes by </a:t>
            </a:r>
            <a:r>
              <a:rPr lang="en-US" sz="1200" b="1" dirty="0"/>
              <a:t>December </a:t>
            </a:r>
            <a:r>
              <a:rPr lang="en-US" sz="1200" b="1" dirty="0" smtClean="0"/>
              <a:t>14</a:t>
            </a:r>
            <a:r>
              <a:rPr lang="en-US" sz="1200" b="1" baseline="30000" dirty="0" smtClean="0"/>
              <a:t>th   </a:t>
            </a:r>
            <a:r>
              <a:rPr lang="en-US" sz="1200" b="1" dirty="0" smtClean="0"/>
              <a:t>We better get going to meet this goal!  Everyone should bring in a box of cereal next week, please, for the food cupboard.</a:t>
            </a:r>
          </a:p>
          <a:p>
            <a:pPr marL="171450" indent="-171450">
              <a:buFont typeface="Wingdings" panose="05000000000000000000" pitchFamily="2" charset="2"/>
              <a:buChar char="Ø"/>
            </a:pPr>
            <a:endParaRPr lang="en-US" sz="1200" b="1" dirty="0"/>
          </a:p>
          <a:p>
            <a:r>
              <a:rPr lang="en-US" sz="1200" dirty="0" smtClean="0"/>
              <a:t>       There will be in-home learning on </a:t>
            </a:r>
            <a:r>
              <a:rPr lang="en-US" sz="1200" b="1" dirty="0" smtClean="0"/>
              <a:t>Monday, December 14.  See Mr. </a:t>
            </a:r>
            <a:r>
              <a:rPr lang="en-US" sz="1200" b="1" dirty="0" err="1" smtClean="0"/>
              <a:t>Verzillo’s</a:t>
            </a:r>
            <a:r>
              <a:rPr lang="en-US" sz="1200" b="1" dirty="0" smtClean="0"/>
              <a:t> email for the      </a:t>
            </a:r>
          </a:p>
          <a:p>
            <a:r>
              <a:rPr lang="en-US" sz="1200" b="1" dirty="0"/>
              <a:t> </a:t>
            </a:r>
            <a:r>
              <a:rPr lang="en-US" sz="1200" b="1" dirty="0" smtClean="0"/>
              <a:t>      explanation.  </a:t>
            </a:r>
            <a:r>
              <a:rPr lang="en-US" sz="1200" dirty="0" smtClean="0"/>
              <a:t>Each student must log into their Google Classroom Meet for each of the 4 academic   </a:t>
            </a:r>
          </a:p>
          <a:p>
            <a:r>
              <a:rPr lang="en-US" sz="1200" dirty="0"/>
              <a:t> </a:t>
            </a:r>
            <a:r>
              <a:rPr lang="en-US" sz="1200" dirty="0" smtClean="0"/>
              <a:t>      periods on Monday, as well as Religion or Health if it is a schedule class. </a:t>
            </a:r>
            <a:r>
              <a:rPr lang="en-US" sz="1200" dirty="0" smtClean="0"/>
              <a:t>We’ll be back Tuesday, 12/15.</a:t>
            </a:r>
            <a:endParaRPr lang="en-US" sz="1200" dirty="0" smtClean="0"/>
          </a:p>
          <a:p>
            <a:pPr marL="171450" indent="-171450">
              <a:buFont typeface="Wingdings" panose="05000000000000000000" pitchFamily="2" charset="2"/>
              <a:buChar char="Ø"/>
            </a:pPr>
            <a:endParaRPr lang="en-US" sz="1200" dirty="0"/>
          </a:p>
          <a:p>
            <a:pPr marL="171450" indent="-171450">
              <a:buFont typeface="Wingdings" panose="05000000000000000000" pitchFamily="2" charset="2"/>
              <a:buChar char="Ø"/>
            </a:pPr>
            <a:r>
              <a:rPr lang="en-US" sz="1200" dirty="0" smtClean="0"/>
              <a:t>The kids are doing very well wearing their masks, washing hands, and keeping distance.  It is not easy, and we do have to give reminders, but for the most part, we are so very proud of them and YOU!!</a:t>
            </a:r>
            <a:endParaRPr lang="en-US" sz="12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4300" y="370581"/>
            <a:ext cx="1839493" cy="15412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TextBox 14"/>
          <p:cNvSpPr txBox="1"/>
          <p:nvPr/>
        </p:nvSpPr>
        <p:spPr>
          <a:xfrm>
            <a:off x="114300" y="1702295"/>
            <a:ext cx="6634268" cy="2970044"/>
          </a:xfrm>
          <a:prstGeom prst="rect">
            <a:avLst/>
          </a:prstGeom>
          <a:noFill/>
        </p:spPr>
        <p:txBody>
          <a:bodyPr wrap="square" rtlCol="0">
            <a:spAutoFit/>
          </a:bodyPr>
          <a:lstStyle/>
          <a:p>
            <a:pPr fontAlgn="base"/>
            <a:r>
              <a:rPr lang="en-US" sz="1200" dirty="0" smtClean="0"/>
              <a:t>The criteria for the next topic of stories: </a:t>
            </a:r>
            <a:r>
              <a:rPr lang="en-US" sz="1200" b="1" dirty="0" smtClean="0"/>
              <a:t>A Wander in the Woods,</a:t>
            </a:r>
            <a:r>
              <a:rPr lang="en-US" sz="1200" dirty="0" smtClean="0"/>
              <a:t> is listed in each class’ Google Classroom under </a:t>
            </a:r>
            <a:r>
              <a:rPr lang="en-US" sz="1200" u="sng" dirty="0" smtClean="0"/>
              <a:t>Young Writer’s Contest</a:t>
            </a:r>
            <a:r>
              <a:rPr lang="en-US" sz="1200" dirty="0" smtClean="0"/>
              <a:t>.  If your child is interested, the stories are due to Mrs. Bates by December 16</a:t>
            </a:r>
            <a:r>
              <a:rPr lang="en-US" sz="1200" baseline="30000" dirty="0" smtClean="0"/>
              <a:t>th</a:t>
            </a:r>
            <a:r>
              <a:rPr lang="en-US" sz="1200" dirty="0" smtClean="0"/>
              <a:t> so we can get them mailed on time.  Email </a:t>
            </a:r>
            <a:r>
              <a:rPr lang="en-US" sz="1200" dirty="0" smtClean="0">
                <a:hlinkClick r:id="rId3"/>
              </a:rPr>
              <a:t>Lauren.Bates@dor.org</a:t>
            </a:r>
            <a:r>
              <a:rPr lang="en-US" sz="1200" dirty="0" smtClean="0"/>
              <a:t> if you have questions!</a:t>
            </a:r>
          </a:p>
          <a:p>
            <a:pPr fontAlgn="base"/>
            <a:endParaRPr lang="en-US" sz="500" dirty="0" smtClean="0"/>
          </a:p>
          <a:p>
            <a:pPr fontAlgn="base"/>
            <a:r>
              <a:rPr lang="en-US" sz="1400" b="1" dirty="0" smtClean="0"/>
              <a:t>Jesus is Alive </a:t>
            </a:r>
            <a:endParaRPr lang="en-US" sz="1400" b="1" dirty="0"/>
          </a:p>
          <a:p>
            <a:pPr fontAlgn="base"/>
            <a:r>
              <a:rPr lang="en-US" sz="1200" dirty="0" smtClean="0"/>
              <a:t>Another contest we will be working on in 5</a:t>
            </a:r>
            <a:r>
              <a:rPr lang="en-US" sz="1200" baseline="30000" dirty="0" smtClean="0"/>
              <a:t>th</a:t>
            </a:r>
            <a:r>
              <a:rPr lang="en-US" sz="1200" dirty="0" smtClean="0"/>
              <a:t> and 6</a:t>
            </a:r>
            <a:r>
              <a:rPr lang="en-US" sz="1200" baseline="30000" dirty="0" smtClean="0"/>
              <a:t>th</a:t>
            </a:r>
            <a:r>
              <a:rPr lang="en-US" sz="1200" dirty="0" smtClean="0"/>
              <a:t> grade is Jesus is Alive.  This one is not due until March, so we do have some time to work on our theme (how Jesus is alive in our lives) and ideas.</a:t>
            </a:r>
          </a:p>
          <a:p>
            <a:pPr fontAlgn="base"/>
            <a:endParaRPr lang="en-US" sz="1200" dirty="0"/>
          </a:p>
          <a:p>
            <a:endParaRPr lang="en-US" sz="1200" b="1" dirty="0"/>
          </a:p>
          <a:p>
            <a:r>
              <a:rPr lang="en-US" sz="1200" b="1" dirty="0" smtClean="0"/>
              <a:t>		Teacher Created Materials are soliciting ideas for a </a:t>
            </a:r>
            <a:r>
              <a:rPr lang="en-US" sz="1200" b="1" dirty="0"/>
              <a:t>nonfiction book </a:t>
            </a:r>
            <a:r>
              <a:rPr lang="en-US" sz="1200" b="1" dirty="0" smtClean="0"/>
              <a:t>topic they should </a:t>
            </a:r>
            <a:r>
              <a:rPr lang="en-US" sz="1200" b="1" dirty="0"/>
              <a:t>publish next</a:t>
            </a:r>
            <a:r>
              <a:rPr lang="en-US" sz="1200" b="1" dirty="0" smtClean="0"/>
              <a:t>.  Here is some of the information they are asking:</a:t>
            </a:r>
            <a:endParaRPr lang="en-US" sz="1200" dirty="0"/>
          </a:p>
          <a:p>
            <a:r>
              <a:rPr lang="en-US" sz="1200" dirty="0"/>
              <a:t>Do your students have a favorite author or hero but have a hard time finding books about them?</a:t>
            </a:r>
          </a:p>
          <a:p>
            <a:r>
              <a:rPr lang="en-US" sz="1200" dirty="0"/>
              <a:t>Do your students love learning about insects but you can’t find a book about the one they find most interesting?</a:t>
            </a:r>
          </a:p>
          <a:p>
            <a:r>
              <a:rPr lang="en-US" sz="1200" dirty="0" smtClean="0"/>
              <a:t>Each student will be writing a persuasive letter as a classroom activity.  One letter from each of the 4 classes will be submitted (with parent permission of course) for the contest.</a:t>
            </a:r>
            <a:endParaRPr lang="en-US" sz="1200" dirty="0"/>
          </a:p>
        </p:txBody>
      </p:sp>
      <p:sp>
        <p:nvSpPr>
          <p:cNvPr id="2" name="TextBox 1"/>
          <p:cNvSpPr txBox="1"/>
          <p:nvPr/>
        </p:nvSpPr>
        <p:spPr>
          <a:xfrm>
            <a:off x="1036160" y="83820"/>
            <a:ext cx="5402739" cy="369332"/>
          </a:xfrm>
          <a:prstGeom prst="rect">
            <a:avLst/>
          </a:prstGeom>
          <a:noFill/>
        </p:spPr>
        <p:txBody>
          <a:bodyPr wrap="square" rtlCol="0">
            <a:spAutoFit/>
          </a:bodyPr>
          <a:lstStyle/>
          <a:p>
            <a:r>
              <a:rPr lang="en-US" b="1" dirty="0" smtClean="0">
                <a:latin typeface="Algerian" panose="04020705040A02060702" pitchFamily="82" charset="0"/>
              </a:rPr>
              <a:t>Opportunities To Exhibit Our Writing Skills </a:t>
            </a:r>
            <a:endParaRPr lang="en-US" b="1" dirty="0">
              <a:latin typeface="Algerian" panose="04020705040A02060702" pitchFamily="82" charset="0"/>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191" y="3190109"/>
            <a:ext cx="1664973" cy="4884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989543" y="5401805"/>
            <a:ext cx="5662717" cy="784830"/>
          </a:xfrm>
          <a:prstGeom prst="rect">
            <a:avLst/>
          </a:prstGeom>
          <a:noFill/>
        </p:spPr>
        <p:txBody>
          <a:bodyPr wrap="square" rtlCol="0">
            <a:spAutoFit/>
          </a:bodyPr>
          <a:lstStyle/>
          <a:p>
            <a:r>
              <a:rPr lang="en-US" sz="1100" b="1" dirty="0"/>
              <a:t>Object of the game: Make the number 24 from the four numbers </a:t>
            </a:r>
            <a:r>
              <a:rPr lang="en-US" sz="1100" b="1" dirty="0" smtClean="0"/>
              <a:t>shown on a card.</a:t>
            </a:r>
            <a:r>
              <a:rPr lang="en-US" sz="1100" b="1" dirty="0"/>
              <a:t> </a:t>
            </a:r>
            <a:r>
              <a:rPr lang="en-US" sz="1100" dirty="0"/>
              <a:t>You can add, subtract, multiply and divide. Use all four numbers on the card, but use each number only once. You do not have to use all four operations. </a:t>
            </a:r>
            <a:r>
              <a:rPr lang="en-US" sz="1100" dirty="0" smtClean="0"/>
              <a:t> </a:t>
            </a:r>
          </a:p>
          <a:p>
            <a:r>
              <a:rPr lang="en-US" sz="1100" dirty="0" smtClean="0"/>
              <a:t>This game can be just the ticket to get our students having fun with Math!</a:t>
            </a:r>
            <a:endParaRPr lang="en-US" sz="1100" dirty="0"/>
          </a:p>
        </p:txBody>
      </p:sp>
      <p:sp>
        <p:nvSpPr>
          <p:cNvPr id="4" name="Rectangle 3"/>
          <p:cNvSpPr/>
          <p:nvPr/>
        </p:nvSpPr>
        <p:spPr>
          <a:xfrm>
            <a:off x="53340" y="4792979"/>
            <a:ext cx="6741361" cy="196596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1445" y="5442674"/>
            <a:ext cx="688098" cy="6746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53342" y="4796343"/>
            <a:ext cx="6695226" cy="646331"/>
          </a:xfrm>
          <a:prstGeom prst="rect">
            <a:avLst/>
          </a:prstGeom>
          <a:noFill/>
        </p:spPr>
        <p:txBody>
          <a:bodyPr wrap="square" rtlCol="0">
            <a:spAutoFit/>
          </a:bodyPr>
          <a:lstStyle/>
          <a:p>
            <a:r>
              <a:rPr lang="en-US" sz="1200" dirty="0" smtClean="0"/>
              <a:t>Inside recess can be a bit of a drag.  Kids want to get outside and play.  However, the bitter cold and wet will preclude us from going out some days.  That is where an idea came up for a Challenge!</a:t>
            </a:r>
          </a:p>
          <a:p>
            <a:r>
              <a:rPr lang="en-US" sz="1200" dirty="0" smtClean="0"/>
              <a:t>Challenge 24 has been around for years.  It is quite fun, and builds brain power!  Perfect for inside recess.</a:t>
            </a:r>
            <a:endParaRPr lang="en-US" sz="1200" dirty="0"/>
          </a:p>
        </p:txBody>
      </p:sp>
      <p:sp>
        <p:nvSpPr>
          <p:cNvPr id="19" name="TextBox 18"/>
          <p:cNvSpPr txBox="1"/>
          <p:nvPr/>
        </p:nvSpPr>
        <p:spPr>
          <a:xfrm>
            <a:off x="68582" y="6098646"/>
            <a:ext cx="6695226" cy="646331"/>
          </a:xfrm>
          <a:prstGeom prst="rect">
            <a:avLst/>
          </a:prstGeom>
          <a:noFill/>
        </p:spPr>
        <p:txBody>
          <a:bodyPr wrap="square" rtlCol="0">
            <a:spAutoFit/>
          </a:bodyPr>
          <a:lstStyle/>
          <a:p>
            <a:r>
              <a:rPr lang="en-US" sz="1200" dirty="0" smtClean="0"/>
              <a:t>As we build our skills playing this game, we will move on to playing challenges with other classes (think March Madness brackets!).  What a wonderful way to assimilate our facts, and become Mathletes!</a:t>
            </a:r>
          </a:p>
          <a:p>
            <a:r>
              <a:rPr lang="en-US" sz="1200" dirty="0" smtClean="0"/>
              <a:t>Check it out on-line—might be a great stocking stuffer for Santa!</a:t>
            </a:r>
            <a:endParaRPr lang="en-US" sz="1200" dirty="0"/>
          </a:p>
        </p:txBody>
      </p:sp>
      <p:pic>
        <p:nvPicPr>
          <p:cNvPr id="8"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989989" y="7597140"/>
            <a:ext cx="514198" cy="5141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Right Arrow 9"/>
          <p:cNvSpPr/>
          <p:nvPr/>
        </p:nvSpPr>
        <p:spPr>
          <a:xfrm>
            <a:off x="0" y="7973253"/>
            <a:ext cx="394191" cy="406927"/>
          </a:xfrm>
          <a:prstGeom prst="rightArrow">
            <a:avLst/>
          </a:prstGeom>
          <a:solidFill>
            <a:srgbClr val="FF0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15520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2458</TotalTime>
  <Words>746</Words>
  <Application>Microsoft Office PowerPoint</Application>
  <PresentationFormat>On-screen Show (4:3)</PresentationFormat>
  <Paragraphs>78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Holy Cross Middle School News Week ending 9/18/2020</dc:title>
  <dc:creator>Lauren Bates</dc:creator>
  <cp:lastModifiedBy>Lauren Bates</cp:lastModifiedBy>
  <cp:revision>95</cp:revision>
  <cp:lastPrinted>2020-10-29T14:59:50Z</cp:lastPrinted>
  <dcterms:created xsi:type="dcterms:W3CDTF">2020-09-16T23:44:41Z</dcterms:created>
  <dcterms:modified xsi:type="dcterms:W3CDTF">2020-12-11T17:40:41Z</dcterms:modified>
</cp:coreProperties>
</file>