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0" d="100"/>
          <a:sy n="100" d="100"/>
        </p:scale>
        <p:origin x="-293" y="99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15588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1945531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403452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71554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3D359-AEBA-41B1-8236-C7AC23E8785D}" type="datetimeFigureOut">
              <a:rPr lang="en-US" smtClean="0"/>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252051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33D359-AEBA-41B1-8236-C7AC23E8785D}"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92548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33D359-AEBA-41B1-8236-C7AC23E8785D}" type="datetimeFigureOut">
              <a:rPr lang="en-US" smtClean="0"/>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424226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33D359-AEBA-41B1-8236-C7AC23E8785D}" type="datetimeFigureOut">
              <a:rPr lang="en-US" smtClean="0"/>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08394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3D359-AEBA-41B1-8236-C7AC23E8785D}" type="datetimeFigureOut">
              <a:rPr lang="en-US" smtClean="0"/>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225203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3D359-AEBA-41B1-8236-C7AC23E8785D}"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251466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3D359-AEBA-41B1-8236-C7AC23E8785D}" type="datetimeFigureOut">
              <a:rPr lang="en-US" smtClean="0"/>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424877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33D359-AEBA-41B1-8236-C7AC23E8785D}" type="datetimeFigureOut">
              <a:rPr lang="en-US" smtClean="0"/>
              <a:t>10/27/2020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07ED2D1-BAFA-4CC7-B5AE-0447F56A158B}" type="slidenum">
              <a:rPr lang="en-US" smtClean="0"/>
              <a:t>‹#›</a:t>
            </a:fld>
            <a:endParaRPr lang="en-US"/>
          </a:p>
        </p:txBody>
      </p:sp>
    </p:spTree>
    <p:extLst>
      <p:ext uri="{BB962C8B-B14F-4D97-AF65-F5344CB8AC3E}">
        <p14:creationId xmlns:p14="http://schemas.microsoft.com/office/powerpoint/2010/main" val="4203509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about:blank"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
            <a:ext cx="6629400" cy="541019"/>
          </a:xfrm>
        </p:spPr>
        <p:txBody>
          <a:bodyPr>
            <a:normAutofit fontScale="90000"/>
          </a:bodyPr>
          <a:lstStyle/>
          <a:p>
            <a:r>
              <a:rPr lang="en-US" sz="1800" dirty="0" smtClean="0"/>
              <a:t>Holy Cross Middle School News</a:t>
            </a:r>
            <a:br>
              <a:rPr lang="en-US" sz="1800" dirty="0" smtClean="0"/>
            </a:br>
            <a:r>
              <a:rPr lang="en-US" sz="1800" dirty="0" smtClean="0"/>
              <a:t>Week ending 10/25/2020</a:t>
            </a:r>
            <a:endParaRPr lang="en-US" sz="1800" dirty="0"/>
          </a:p>
        </p:txBody>
      </p:sp>
      <p:sp>
        <p:nvSpPr>
          <p:cNvPr id="4" name="TextBox 3"/>
          <p:cNvSpPr txBox="1"/>
          <p:nvPr/>
        </p:nvSpPr>
        <p:spPr>
          <a:xfrm>
            <a:off x="0" y="475648"/>
            <a:ext cx="4773551" cy="307777"/>
          </a:xfrm>
          <a:prstGeom prst="rect">
            <a:avLst/>
          </a:prstGeom>
          <a:noFill/>
        </p:spPr>
        <p:txBody>
          <a:bodyPr wrap="none" rtlCol="0">
            <a:spAutoFit/>
          </a:bodyPr>
          <a:lstStyle/>
          <a:p>
            <a:r>
              <a:rPr lang="en-US" sz="1400" b="1" dirty="0" smtClean="0"/>
              <a:t>Your child’s Middle School Teachers and how to contact them:</a:t>
            </a:r>
            <a:endParaRPr lang="en-US" sz="1400" b="1" dirty="0"/>
          </a:p>
        </p:txBody>
      </p:sp>
      <p:sp>
        <p:nvSpPr>
          <p:cNvPr id="5" name="Rectangle 4"/>
          <p:cNvSpPr/>
          <p:nvPr/>
        </p:nvSpPr>
        <p:spPr>
          <a:xfrm>
            <a:off x="144780" y="792479"/>
            <a:ext cx="6553200" cy="1766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744980" y="792480"/>
            <a:ext cx="0" cy="1766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25980" y="792480"/>
            <a:ext cx="0" cy="176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091940" y="792480"/>
            <a:ext cx="0" cy="176673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4780" y="750332"/>
            <a:ext cx="1644553" cy="1755545"/>
          </a:xfrm>
          <a:prstGeom prst="rect">
            <a:avLst/>
          </a:prstGeom>
          <a:noFill/>
        </p:spPr>
        <p:txBody>
          <a:bodyPr wrap="none" rtlCol="0">
            <a:spAutoFit/>
          </a:bodyPr>
          <a:lstStyle/>
          <a:p>
            <a:pPr>
              <a:lnSpc>
                <a:spcPct val="200000"/>
              </a:lnSpc>
            </a:pPr>
            <a:r>
              <a:rPr lang="en-US" sz="1400" dirty="0" smtClean="0"/>
              <a:t>Mrs. Lauren Bates</a:t>
            </a:r>
          </a:p>
          <a:p>
            <a:pPr>
              <a:lnSpc>
                <a:spcPct val="200000"/>
              </a:lnSpc>
            </a:pPr>
            <a:r>
              <a:rPr lang="en-US" sz="1400" dirty="0" smtClean="0"/>
              <a:t>Ms. Madison </a:t>
            </a:r>
            <a:r>
              <a:rPr lang="en-US" sz="1400" dirty="0" err="1" smtClean="0"/>
              <a:t>Haff</a:t>
            </a:r>
            <a:endParaRPr lang="en-US" sz="1400" dirty="0" smtClean="0"/>
          </a:p>
          <a:p>
            <a:pPr>
              <a:lnSpc>
                <a:spcPct val="200000"/>
              </a:lnSpc>
            </a:pPr>
            <a:r>
              <a:rPr lang="en-US" sz="1400" dirty="0" smtClean="0"/>
              <a:t>Mrs. Janet </a:t>
            </a:r>
            <a:r>
              <a:rPr lang="en-US" sz="1400" dirty="0" err="1" smtClean="0"/>
              <a:t>Holleran</a:t>
            </a:r>
            <a:endParaRPr lang="en-US" sz="1400" dirty="0" smtClean="0"/>
          </a:p>
          <a:p>
            <a:pPr>
              <a:lnSpc>
                <a:spcPct val="200000"/>
              </a:lnSpc>
            </a:pPr>
            <a:r>
              <a:rPr lang="en-US" sz="1400" dirty="0" smtClean="0"/>
              <a:t>Ms. Kathleen </a:t>
            </a:r>
            <a:r>
              <a:rPr lang="en-US" sz="1400" dirty="0" err="1" smtClean="0"/>
              <a:t>Vogtle</a:t>
            </a:r>
            <a:endParaRPr lang="en-US" sz="1400" dirty="0"/>
          </a:p>
        </p:txBody>
      </p:sp>
      <p:sp>
        <p:nvSpPr>
          <p:cNvPr id="14" name="TextBox 13"/>
          <p:cNvSpPr txBox="1"/>
          <p:nvPr/>
        </p:nvSpPr>
        <p:spPr>
          <a:xfrm>
            <a:off x="1743613" y="762000"/>
            <a:ext cx="388248" cy="1815882"/>
          </a:xfrm>
          <a:prstGeom prst="rect">
            <a:avLst/>
          </a:prstGeom>
          <a:noFill/>
        </p:spPr>
        <p:txBody>
          <a:bodyPr wrap="none" rtlCol="0">
            <a:spAutoFit/>
          </a:bodyPr>
          <a:lstStyle/>
          <a:p>
            <a:pPr>
              <a:lnSpc>
                <a:spcPct val="200000"/>
              </a:lnSpc>
            </a:pPr>
            <a:r>
              <a:rPr lang="en-US" sz="1400" dirty="0" smtClean="0"/>
              <a:t>6B</a:t>
            </a:r>
          </a:p>
          <a:p>
            <a:pPr>
              <a:lnSpc>
                <a:spcPct val="200000"/>
              </a:lnSpc>
            </a:pPr>
            <a:r>
              <a:rPr lang="en-US" sz="1400" dirty="0"/>
              <a:t>6</a:t>
            </a:r>
            <a:r>
              <a:rPr lang="en-US" sz="1400" dirty="0" smtClean="0"/>
              <a:t>H</a:t>
            </a:r>
          </a:p>
          <a:p>
            <a:pPr>
              <a:lnSpc>
                <a:spcPct val="200000"/>
              </a:lnSpc>
            </a:pPr>
            <a:r>
              <a:rPr lang="en-US" sz="1400" dirty="0" smtClean="0"/>
              <a:t>5H</a:t>
            </a:r>
          </a:p>
          <a:p>
            <a:pPr>
              <a:lnSpc>
                <a:spcPct val="200000"/>
              </a:lnSpc>
            </a:pPr>
            <a:r>
              <a:rPr lang="en-US" sz="1400" dirty="0" smtClean="0"/>
              <a:t>5V</a:t>
            </a:r>
            <a:endParaRPr lang="en-US" sz="1400" dirty="0"/>
          </a:p>
        </p:txBody>
      </p:sp>
      <p:sp>
        <p:nvSpPr>
          <p:cNvPr id="15" name="TextBox 14"/>
          <p:cNvSpPr txBox="1"/>
          <p:nvPr/>
        </p:nvSpPr>
        <p:spPr>
          <a:xfrm>
            <a:off x="2142026" y="769620"/>
            <a:ext cx="1981200" cy="1815882"/>
          </a:xfrm>
          <a:prstGeom prst="rect">
            <a:avLst/>
          </a:prstGeom>
          <a:noFill/>
        </p:spPr>
        <p:txBody>
          <a:bodyPr wrap="square" rtlCol="0">
            <a:spAutoFit/>
          </a:bodyPr>
          <a:lstStyle/>
          <a:p>
            <a:r>
              <a:rPr lang="en-US" sz="1400" dirty="0" smtClean="0"/>
              <a:t>English Language Arts, Health, Religion</a:t>
            </a:r>
          </a:p>
          <a:p>
            <a:endParaRPr lang="en-US" sz="900" dirty="0" smtClean="0"/>
          </a:p>
          <a:p>
            <a:r>
              <a:rPr lang="en-US" sz="1400" dirty="0" smtClean="0"/>
              <a:t>Social Studies, Health, Religion</a:t>
            </a:r>
          </a:p>
          <a:p>
            <a:endParaRPr lang="en-US" sz="100" dirty="0" smtClean="0"/>
          </a:p>
          <a:p>
            <a:endParaRPr lang="en-US" sz="100" dirty="0" smtClean="0"/>
          </a:p>
          <a:p>
            <a:r>
              <a:rPr lang="en-US" sz="1400" dirty="0" smtClean="0"/>
              <a:t>Math, Health, Religion</a:t>
            </a:r>
          </a:p>
          <a:p>
            <a:endParaRPr lang="en-US" sz="1400" dirty="0" smtClean="0"/>
          </a:p>
          <a:p>
            <a:r>
              <a:rPr lang="en-US" sz="1400" dirty="0" smtClean="0"/>
              <a:t>Science, Health, Religion</a:t>
            </a:r>
            <a:endParaRPr lang="en-US" sz="1400" dirty="0"/>
          </a:p>
        </p:txBody>
      </p:sp>
      <p:sp>
        <p:nvSpPr>
          <p:cNvPr id="16" name="TextBox 15"/>
          <p:cNvSpPr txBox="1"/>
          <p:nvPr/>
        </p:nvSpPr>
        <p:spPr>
          <a:xfrm>
            <a:off x="4077506" y="794949"/>
            <a:ext cx="2685351" cy="1748812"/>
          </a:xfrm>
          <a:prstGeom prst="rect">
            <a:avLst/>
          </a:prstGeom>
          <a:noFill/>
        </p:spPr>
        <p:txBody>
          <a:bodyPr wrap="none" rtlCol="0">
            <a:spAutoFit/>
          </a:bodyPr>
          <a:lstStyle/>
          <a:p>
            <a:pPr>
              <a:lnSpc>
                <a:spcPct val="200000"/>
              </a:lnSpc>
              <a:spcAft>
                <a:spcPts val="600"/>
              </a:spcAft>
            </a:pPr>
            <a:r>
              <a:rPr lang="en-US" sz="1200" dirty="0" smtClean="0">
                <a:hlinkClick r:id="rId2"/>
              </a:rPr>
              <a:t>Lauren.Bates@dor.org</a:t>
            </a:r>
            <a:r>
              <a:rPr lang="en-US" sz="1200" dirty="0" smtClean="0"/>
              <a:t> and Class Dojo</a:t>
            </a:r>
          </a:p>
          <a:p>
            <a:pPr>
              <a:lnSpc>
                <a:spcPct val="200000"/>
              </a:lnSpc>
              <a:spcAft>
                <a:spcPts val="600"/>
              </a:spcAft>
            </a:pPr>
            <a:r>
              <a:rPr lang="en-US" sz="1200" dirty="0" smtClean="0">
                <a:hlinkClick r:id="rId2"/>
              </a:rPr>
              <a:t>Madison.Haff@dor.org</a:t>
            </a:r>
            <a:r>
              <a:rPr lang="en-US" sz="1200" dirty="0" smtClean="0"/>
              <a:t> and Class Dojo</a:t>
            </a:r>
          </a:p>
          <a:p>
            <a:pPr>
              <a:lnSpc>
                <a:spcPct val="200000"/>
              </a:lnSpc>
              <a:spcAft>
                <a:spcPts val="600"/>
              </a:spcAft>
            </a:pPr>
            <a:r>
              <a:rPr lang="en-US" sz="1200" dirty="0" smtClean="0">
                <a:hlinkClick r:id="rId2"/>
              </a:rPr>
              <a:t>Janet.Holleran@dor.org</a:t>
            </a:r>
            <a:r>
              <a:rPr lang="en-US" sz="1200" dirty="0" smtClean="0"/>
              <a:t> and Class Dojo</a:t>
            </a:r>
          </a:p>
          <a:p>
            <a:pPr>
              <a:lnSpc>
                <a:spcPct val="200000"/>
              </a:lnSpc>
              <a:spcAft>
                <a:spcPts val="600"/>
              </a:spcAft>
            </a:pPr>
            <a:r>
              <a:rPr lang="en-US" sz="1200" dirty="0" smtClean="0">
                <a:hlinkClick r:id="rId2"/>
              </a:rPr>
              <a:t>Kathleen.Vogtle@dor.org</a:t>
            </a:r>
            <a:r>
              <a:rPr lang="en-US" sz="1200" dirty="0" smtClean="0"/>
              <a:t> and Class Dojo</a:t>
            </a:r>
          </a:p>
        </p:txBody>
      </p:sp>
      <p:sp>
        <p:nvSpPr>
          <p:cNvPr id="17" name="Rectangle 16"/>
          <p:cNvSpPr/>
          <p:nvPr/>
        </p:nvSpPr>
        <p:spPr>
          <a:xfrm>
            <a:off x="144780" y="2628901"/>
            <a:ext cx="6553200" cy="15863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44780" y="5943600"/>
            <a:ext cx="6553200" cy="22174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44780" y="5943600"/>
            <a:ext cx="6553199" cy="2292935"/>
          </a:xfrm>
          <a:prstGeom prst="rect">
            <a:avLst/>
          </a:prstGeom>
          <a:noFill/>
        </p:spPr>
        <p:txBody>
          <a:bodyPr wrap="square" rtlCol="0">
            <a:spAutoFit/>
          </a:bodyPr>
          <a:lstStyle/>
          <a:p>
            <a:r>
              <a:rPr lang="en-US" sz="1400" b="1" u="sng" dirty="0" smtClean="0"/>
              <a:t>Junior High School Visits: For 6</a:t>
            </a:r>
            <a:r>
              <a:rPr lang="en-US" sz="1400" b="1" u="sng" baseline="30000" dirty="0" smtClean="0"/>
              <a:t>th</a:t>
            </a:r>
            <a:r>
              <a:rPr lang="en-US" sz="1400" b="1" u="sng" dirty="0" smtClean="0"/>
              <a:t> Graders</a:t>
            </a:r>
          </a:p>
          <a:p>
            <a:endParaRPr lang="en-US" sz="800" dirty="0"/>
          </a:p>
          <a:p>
            <a:r>
              <a:rPr lang="en-US" sz="1200" dirty="0" smtClean="0"/>
              <a:t>All of our Virtual Visits have taken place.  These provided an  idea of what each school has to offer for next year’s  7</a:t>
            </a:r>
            <a:r>
              <a:rPr lang="en-US" sz="1200" baseline="30000" dirty="0" smtClean="0"/>
              <a:t>th</a:t>
            </a:r>
            <a:r>
              <a:rPr lang="en-US" sz="1200" dirty="0" smtClean="0"/>
              <a:t> graders’ educational experience.</a:t>
            </a:r>
          </a:p>
          <a:p>
            <a:endParaRPr lang="en-US" sz="800" dirty="0" smtClean="0"/>
          </a:p>
          <a:p>
            <a:r>
              <a:rPr lang="en-US" sz="1200" dirty="0" smtClean="0"/>
              <a:t>The schools sent information home with the students, along with the dates of their virtual Open Houses and shadow days. This can also be found on their websites.</a:t>
            </a:r>
          </a:p>
          <a:p>
            <a:endParaRPr lang="en-US" sz="800" dirty="0" smtClean="0"/>
          </a:p>
          <a:p>
            <a:r>
              <a:rPr lang="en-US" sz="1200" dirty="0" smtClean="0"/>
              <a:t>One of the presenters said it best, “What you, as 6th graders are doing </a:t>
            </a:r>
            <a:r>
              <a:rPr lang="en-US" sz="1200" b="1" dirty="0" smtClean="0"/>
              <a:t>right now </a:t>
            </a:r>
            <a:r>
              <a:rPr lang="en-US" sz="1200" dirty="0" smtClean="0"/>
              <a:t>with your academics and behaviors, are  very important indicators, and a big part of these decisions.”  </a:t>
            </a:r>
          </a:p>
          <a:p>
            <a:endParaRPr lang="en-US" sz="800" dirty="0" smtClean="0"/>
          </a:p>
          <a:p>
            <a:r>
              <a:rPr lang="en-US" sz="1200" b="1" dirty="0"/>
              <a:t>S</a:t>
            </a:r>
            <a:r>
              <a:rPr lang="en-US" sz="1200" b="1" dirty="0" smtClean="0"/>
              <a:t>chools require written teacher recommendations and observations</a:t>
            </a:r>
            <a:r>
              <a:rPr lang="en-US" sz="1200" dirty="0" smtClean="0"/>
              <a:t>.  It is not a time for students to “take their foot off the academic gas pedal”.</a:t>
            </a:r>
          </a:p>
        </p:txBody>
      </p:sp>
      <p:sp>
        <p:nvSpPr>
          <p:cNvPr id="3" name="TextBox 2"/>
          <p:cNvSpPr txBox="1"/>
          <p:nvPr/>
        </p:nvSpPr>
        <p:spPr>
          <a:xfrm>
            <a:off x="1700868" y="2635025"/>
            <a:ext cx="4964102" cy="1415772"/>
          </a:xfrm>
          <a:prstGeom prst="rect">
            <a:avLst/>
          </a:prstGeom>
          <a:noFill/>
        </p:spPr>
        <p:txBody>
          <a:bodyPr wrap="square" rtlCol="0">
            <a:spAutoFit/>
          </a:bodyPr>
          <a:lstStyle/>
          <a:p>
            <a:r>
              <a:rPr lang="en-US" sz="1400" b="1" u="sng" dirty="0" smtClean="0"/>
              <a:t>Parent Teacher Conferences</a:t>
            </a:r>
          </a:p>
          <a:p>
            <a:r>
              <a:rPr lang="en-US" sz="1200" dirty="0" smtClean="0"/>
              <a:t>Students will be </a:t>
            </a:r>
            <a:r>
              <a:rPr lang="en-US" sz="1200" b="1" dirty="0" smtClean="0"/>
              <a:t>out of school on Tuesday, November 3, </a:t>
            </a:r>
            <a:r>
              <a:rPr lang="en-US" sz="1200" dirty="0" smtClean="0"/>
              <a:t>so that the teachers can conduct parent-teacher conferences. </a:t>
            </a:r>
            <a:r>
              <a:rPr lang="en-US" sz="1200" dirty="0"/>
              <a:t>These meetings are not mandatory </a:t>
            </a:r>
            <a:r>
              <a:rPr lang="en-US" sz="1200" dirty="0" smtClean="0"/>
              <a:t>for everyone this year, but </a:t>
            </a:r>
            <a:r>
              <a:rPr lang="en-US" sz="1200" dirty="0"/>
              <a:t>may be requested by the teacher or the parent. </a:t>
            </a:r>
            <a:endParaRPr lang="en-US" sz="1200" dirty="0" smtClean="0"/>
          </a:p>
          <a:p>
            <a:r>
              <a:rPr lang="en-US" sz="1200" b="1" dirty="0" smtClean="0"/>
              <a:t>In 5</a:t>
            </a:r>
            <a:r>
              <a:rPr lang="en-US" sz="1200" b="1" baseline="30000" dirty="0" smtClean="0"/>
              <a:t>th</a:t>
            </a:r>
            <a:r>
              <a:rPr lang="en-US" sz="1200" b="1" dirty="0" smtClean="0"/>
              <a:t> and 6</a:t>
            </a:r>
            <a:r>
              <a:rPr lang="en-US" sz="1200" b="1" baseline="30000" dirty="0" smtClean="0"/>
              <a:t>th</a:t>
            </a:r>
            <a:r>
              <a:rPr lang="en-US" sz="1200" b="1" dirty="0" smtClean="0"/>
              <a:t> </a:t>
            </a:r>
            <a:r>
              <a:rPr lang="en-US" sz="1200" dirty="0" smtClean="0"/>
              <a:t>grade, all four of the teachers will be meeting with parents at the same time.  We will contact the parents of students with whom we would like to talk.  </a:t>
            </a:r>
            <a:endParaRPr lang="en-US" sz="1200" dirty="0"/>
          </a:p>
        </p:txBody>
      </p:sp>
      <p:sp>
        <p:nvSpPr>
          <p:cNvPr id="11" name="TextBox 10"/>
          <p:cNvSpPr txBox="1"/>
          <p:nvPr/>
        </p:nvSpPr>
        <p:spPr>
          <a:xfrm>
            <a:off x="137160" y="3938200"/>
            <a:ext cx="6270499" cy="276999"/>
          </a:xfrm>
          <a:prstGeom prst="rect">
            <a:avLst/>
          </a:prstGeom>
          <a:noFill/>
        </p:spPr>
        <p:txBody>
          <a:bodyPr wrap="none" rtlCol="0">
            <a:spAutoFit/>
          </a:bodyPr>
          <a:lstStyle/>
          <a:p>
            <a:r>
              <a:rPr lang="en-US" sz="1200" dirty="0"/>
              <a:t>You </a:t>
            </a:r>
            <a:r>
              <a:rPr lang="en-US" sz="1200" dirty="0" smtClean="0"/>
              <a:t>can contact </a:t>
            </a:r>
            <a:r>
              <a:rPr lang="en-US" sz="1200" dirty="0"/>
              <a:t>your child’s homeroom teacher if you have a </a:t>
            </a:r>
            <a:r>
              <a:rPr lang="en-US" sz="1200" dirty="0" smtClean="0"/>
              <a:t>specific need </a:t>
            </a:r>
            <a:r>
              <a:rPr lang="en-US" sz="1200" dirty="0"/>
              <a:t>to meet with the team</a:t>
            </a:r>
            <a:r>
              <a:rPr lang="en-US" sz="1200" dirty="0" smtClean="0"/>
              <a:t>.</a:t>
            </a:r>
            <a:endParaRPr lang="en-US" sz="1200" dirty="0"/>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818035"/>
            <a:ext cx="1440888" cy="1021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Rectangle 28"/>
          <p:cNvSpPr/>
          <p:nvPr/>
        </p:nvSpPr>
        <p:spPr>
          <a:xfrm>
            <a:off x="144780" y="4342745"/>
            <a:ext cx="6553200" cy="1494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1671769" y="5029193"/>
            <a:ext cx="3395531" cy="738664"/>
          </a:xfrm>
          <a:prstGeom prst="rect">
            <a:avLst/>
          </a:prstGeom>
          <a:noFill/>
        </p:spPr>
        <p:txBody>
          <a:bodyPr wrap="square" rtlCol="0">
            <a:spAutoFit/>
          </a:bodyPr>
          <a:lstStyle/>
          <a:p>
            <a:r>
              <a:rPr lang="en-US" sz="1400" b="1" dirty="0" smtClean="0">
                <a:solidFill>
                  <a:srgbClr val="0070C0"/>
                </a:solidFill>
              </a:rPr>
              <a:t>Step 1.  Read a book in your Lexile Level</a:t>
            </a:r>
          </a:p>
          <a:p>
            <a:r>
              <a:rPr lang="en-US" sz="1400" b="1" dirty="0" smtClean="0">
                <a:solidFill>
                  <a:srgbClr val="0070C0"/>
                </a:solidFill>
              </a:rPr>
              <a:t>Step 2.  Complete a Celebration Activity</a:t>
            </a:r>
          </a:p>
          <a:p>
            <a:r>
              <a:rPr lang="en-US" sz="1400" b="1" dirty="0" smtClean="0">
                <a:solidFill>
                  <a:srgbClr val="0070C0"/>
                </a:solidFill>
              </a:rPr>
              <a:t>Step 3.  Repeat 4 More times by </a:t>
            </a:r>
            <a:r>
              <a:rPr lang="en-US" sz="1400" b="1" dirty="0" smtClean="0">
                <a:solidFill>
                  <a:srgbClr val="FF0000"/>
                </a:solidFill>
              </a:rPr>
              <a:t>October 30</a:t>
            </a:r>
            <a:endParaRPr lang="en-US" sz="1600" b="1" dirty="0" smtClean="0">
              <a:solidFill>
                <a:srgbClr val="FF0000"/>
              </a:solidFill>
            </a:endParaRPr>
          </a:p>
        </p:txBody>
      </p:sp>
      <p:pic>
        <p:nvPicPr>
          <p:cNvPr id="3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00868" y="4312265"/>
            <a:ext cx="3307072" cy="621776"/>
          </a:xfrm>
          <a:prstGeom prst="rect">
            <a:avLst/>
          </a:prstGeom>
          <a:noFill/>
          <a:ln w="9525">
            <a:solidFill>
              <a:schemeClr val="tx2"/>
            </a:solidFill>
            <a:miter lim="800000"/>
            <a:headEnd/>
            <a:tailEnd/>
          </a:ln>
          <a:extLst>
            <a:ext uri="{909E8E84-426E-40DD-AFC4-6F175D3DCCD1}">
              <a14:hiddenFill xmlns:a14="http://schemas.microsoft.com/office/drawing/2010/main">
                <a:solidFill>
                  <a:schemeClr val="accent1"/>
                </a:solidFill>
              </a14:hiddenFill>
            </a:ext>
          </a:extLst>
        </p:spPr>
      </p:pic>
      <p:sp>
        <p:nvSpPr>
          <p:cNvPr id="34" name="Explosion 2 33"/>
          <p:cNvSpPr/>
          <p:nvPr/>
        </p:nvSpPr>
        <p:spPr>
          <a:xfrm rot="2020886">
            <a:off x="5260032" y="4377683"/>
            <a:ext cx="1522903" cy="1501140"/>
          </a:xfrm>
          <a:prstGeom prst="irregularSeal2">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5459715" y="4773924"/>
            <a:ext cx="1138775" cy="646331"/>
          </a:xfrm>
          <a:prstGeom prst="rect">
            <a:avLst/>
          </a:prstGeom>
          <a:noFill/>
        </p:spPr>
        <p:txBody>
          <a:bodyPr wrap="square" rtlCol="0">
            <a:spAutoFit/>
          </a:bodyPr>
          <a:lstStyle/>
          <a:p>
            <a:pPr algn="ctr"/>
            <a:r>
              <a:rPr lang="en-US" sz="1200" b="1" dirty="0" smtClean="0">
                <a:solidFill>
                  <a:srgbClr val="FF0000"/>
                </a:solidFill>
              </a:rPr>
              <a:t>Book BINGO due </a:t>
            </a:r>
          </a:p>
          <a:p>
            <a:pPr algn="ctr"/>
            <a:r>
              <a:rPr lang="en-US" sz="1200" b="1" dirty="0" smtClean="0">
                <a:solidFill>
                  <a:srgbClr val="FF0000"/>
                </a:solidFill>
              </a:rPr>
              <a:t>October 30th</a:t>
            </a:r>
            <a:endParaRPr lang="en-US" sz="1200" b="1" dirty="0">
              <a:solidFill>
                <a:srgbClr val="FF0000"/>
              </a:solidFill>
            </a:endParaRPr>
          </a:p>
        </p:txBody>
      </p:sp>
      <p:pic>
        <p:nvPicPr>
          <p:cNvPr id="1032"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7942" y="4572416"/>
            <a:ext cx="970033" cy="913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Rectangle 39"/>
          <p:cNvSpPr/>
          <p:nvPr/>
        </p:nvSpPr>
        <p:spPr>
          <a:xfrm>
            <a:off x="144779" y="8236535"/>
            <a:ext cx="6553200" cy="8465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4300" y="8275738"/>
            <a:ext cx="708659" cy="822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a:off x="898476" y="8328927"/>
            <a:ext cx="5814605" cy="677108"/>
          </a:xfrm>
          <a:prstGeom prst="rect">
            <a:avLst/>
          </a:prstGeom>
          <a:noFill/>
        </p:spPr>
        <p:txBody>
          <a:bodyPr wrap="none" rtlCol="0">
            <a:spAutoFit/>
          </a:bodyPr>
          <a:lstStyle/>
          <a:p>
            <a:r>
              <a:rPr lang="en-US" sz="1400" b="1" dirty="0" smtClean="0"/>
              <a:t>Halloween!</a:t>
            </a:r>
          </a:p>
          <a:p>
            <a:r>
              <a:rPr lang="en-US" sz="1200" dirty="0" smtClean="0"/>
              <a:t>Yes, we will be having some fun on Thursday to celebrate Halloween.</a:t>
            </a:r>
          </a:p>
          <a:p>
            <a:r>
              <a:rPr lang="en-US" sz="1200" dirty="0" smtClean="0"/>
              <a:t>Please watch for an email or Dojo message from your homeroom teacher with the details!</a:t>
            </a:r>
            <a:endParaRPr lang="en-US" sz="1200" dirty="0"/>
          </a:p>
        </p:txBody>
      </p:sp>
    </p:spTree>
    <p:extLst>
      <p:ext uri="{BB962C8B-B14F-4D97-AF65-F5344CB8AC3E}">
        <p14:creationId xmlns:p14="http://schemas.microsoft.com/office/powerpoint/2010/main" val="58004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302" y="6032988"/>
            <a:ext cx="1431546" cy="1418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99060" y="365759"/>
            <a:ext cx="6644640" cy="51329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09854" y="18812"/>
            <a:ext cx="5162824" cy="338554"/>
          </a:xfrm>
          <a:prstGeom prst="rect">
            <a:avLst/>
          </a:prstGeom>
          <a:noFill/>
        </p:spPr>
        <p:txBody>
          <a:bodyPr wrap="none" rtlCol="0">
            <a:spAutoFit/>
          </a:bodyPr>
          <a:lstStyle/>
          <a:p>
            <a:r>
              <a:rPr lang="en-US" sz="1600" b="1" dirty="0" smtClean="0"/>
              <a:t>Other Important Information for 5</a:t>
            </a:r>
            <a:r>
              <a:rPr lang="en-US" sz="1600" b="1" baseline="30000" dirty="0" smtClean="0"/>
              <a:t>th</a:t>
            </a:r>
            <a:r>
              <a:rPr lang="en-US" sz="1600" b="1" dirty="0" smtClean="0"/>
              <a:t> and 6</a:t>
            </a:r>
            <a:r>
              <a:rPr lang="en-US" sz="1600" b="1" baseline="30000" dirty="0" smtClean="0"/>
              <a:t>th</a:t>
            </a:r>
            <a:r>
              <a:rPr lang="en-US" sz="1600" b="1" dirty="0" smtClean="0"/>
              <a:t> Grade Families</a:t>
            </a:r>
            <a:endParaRPr lang="en-US" sz="1600" b="1" dirty="0"/>
          </a:p>
        </p:txBody>
      </p:sp>
      <p:sp>
        <p:nvSpPr>
          <p:cNvPr id="9" name="Rectangle 8"/>
          <p:cNvSpPr/>
          <p:nvPr/>
        </p:nvSpPr>
        <p:spPr>
          <a:xfrm>
            <a:off x="110200" y="5591030"/>
            <a:ext cx="6644640" cy="3492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6542" y="5565787"/>
            <a:ext cx="6565438" cy="3170099"/>
          </a:xfrm>
          <a:prstGeom prst="rect">
            <a:avLst/>
          </a:prstGeom>
          <a:noFill/>
        </p:spPr>
        <p:txBody>
          <a:bodyPr wrap="square" rtlCol="0">
            <a:spAutoFit/>
          </a:bodyPr>
          <a:lstStyle/>
          <a:p>
            <a:r>
              <a:rPr lang="en-US" sz="1400" b="1" dirty="0" smtClean="0"/>
              <a:t>		</a:t>
            </a:r>
            <a:r>
              <a:rPr lang="en-US" sz="1400" b="1" u="sng" dirty="0" smtClean="0"/>
              <a:t>Fantastic reminders for students and parents</a:t>
            </a:r>
          </a:p>
          <a:p>
            <a:endParaRPr lang="en-US" sz="600" b="1" u="sng" dirty="0" smtClean="0"/>
          </a:p>
          <a:p>
            <a:pPr marL="1543050" lvl="3" indent="-171450">
              <a:buFont typeface="Wingdings" panose="05000000000000000000" pitchFamily="2" charset="2"/>
              <a:buChar char="Ø"/>
            </a:pPr>
            <a:r>
              <a:rPr lang="en-US" sz="1200" dirty="0" smtClean="0"/>
              <a:t>Write your homework assignments in your planner when instructed.</a:t>
            </a:r>
          </a:p>
          <a:p>
            <a:pPr marL="1543050" lvl="3" indent="-171450">
              <a:buFont typeface="Wingdings" panose="05000000000000000000" pitchFamily="2" charset="2"/>
              <a:buChar char="Ø"/>
            </a:pPr>
            <a:r>
              <a:rPr lang="en-US" sz="1200" dirty="0" smtClean="0"/>
              <a:t>Do not procrastinate on assignments!  It will be difficult to catch up, and very stressful if you fall behind.</a:t>
            </a:r>
          </a:p>
          <a:p>
            <a:pPr marL="1543050" lvl="3" indent="-171450">
              <a:buFont typeface="Wingdings" panose="05000000000000000000" pitchFamily="2" charset="2"/>
              <a:buChar char="Ø"/>
            </a:pPr>
            <a:r>
              <a:rPr lang="en-US" sz="1200" dirty="0" smtClean="0"/>
              <a:t>Meet with your teacher if you are having trouble, and get help to map out a plan if you are struggling. We WANT you to be successful!</a:t>
            </a:r>
          </a:p>
          <a:p>
            <a:pPr marL="1543050" lvl="3" indent="-171450">
              <a:buFont typeface="Wingdings" panose="05000000000000000000" pitchFamily="2" charset="2"/>
              <a:buChar char="Ø"/>
            </a:pPr>
            <a:r>
              <a:rPr lang="en-US" sz="1200" dirty="0" smtClean="0"/>
              <a:t>Know that all grades can be seen in MSP, along with missing, late, or incomplete comments.</a:t>
            </a:r>
          </a:p>
          <a:p>
            <a:pPr marL="1543050" lvl="3" indent="-171450">
              <a:buFont typeface="Wingdings" panose="05000000000000000000" pitchFamily="2" charset="2"/>
              <a:buChar char="Ø"/>
            </a:pPr>
            <a:r>
              <a:rPr lang="en-US" sz="1200" dirty="0" smtClean="0"/>
              <a:t>Students who are absent (and able) can log into the Google Meet if they are able– as to not miss a class.  </a:t>
            </a:r>
            <a:r>
              <a:rPr lang="en-US" sz="1200" i="1" dirty="0" smtClean="0"/>
              <a:t>Ah, the marvels of technology.  </a:t>
            </a:r>
            <a:r>
              <a:rPr lang="en-US" sz="1200" dirty="0" smtClean="0"/>
              <a:t>Go right to your Google Classroom or the Class Schedule for the link.</a:t>
            </a:r>
          </a:p>
          <a:p>
            <a:pPr marL="171450" indent="-171450">
              <a:buFont typeface="Wingdings" panose="05000000000000000000" pitchFamily="2" charset="2"/>
              <a:buChar char="Ø"/>
            </a:pPr>
            <a:r>
              <a:rPr lang="en-US" sz="1200" dirty="0"/>
              <a:t>Let your teacher and the office know if you are </a:t>
            </a:r>
            <a:r>
              <a:rPr lang="en-US" sz="1200" dirty="0" smtClean="0"/>
              <a:t>going to </a:t>
            </a:r>
            <a:r>
              <a:rPr lang="en-US" sz="1200" dirty="0"/>
              <a:t>be absent or </a:t>
            </a:r>
            <a:r>
              <a:rPr lang="en-US" sz="1200" dirty="0" smtClean="0"/>
              <a:t>                                                 have </a:t>
            </a:r>
            <a:r>
              <a:rPr lang="en-US" sz="1200" dirty="0"/>
              <a:t>a change in your dismissal</a:t>
            </a:r>
            <a:r>
              <a:rPr lang="en-US" sz="1200" dirty="0" smtClean="0"/>
              <a:t>.  Communication </a:t>
            </a:r>
            <a:r>
              <a:rPr lang="en-US" sz="1200" dirty="0"/>
              <a:t>is key!</a:t>
            </a:r>
          </a:p>
          <a:p>
            <a:pPr marL="1543050" lvl="3"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a:t>Make sure you have a mask that fits over </a:t>
            </a:r>
            <a:r>
              <a:rPr lang="en-US" sz="1200" dirty="0" smtClean="0"/>
              <a:t>both </a:t>
            </a:r>
            <a:r>
              <a:rPr lang="en-US" sz="1200" dirty="0"/>
              <a:t>your nose and mouth.  </a:t>
            </a:r>
            <a:endParaRPr lang="en-US" sz="1200" dirty="0" smtClean="0"/>
          </a:p>
          <a:p>
            <a:r>
              <a:rPr lang="en-US" sz="1200" dirty="0"/>
              <a:t> </a:t>
            </a:r>
            <a:r>
              <a:rPr lang="en-US" sz="1200" dirty="0" smtClean="0"/>
              <a:t>     As tired as you are of being reminded, so are we of reminding you </a:t>
            </a:r>
            <a:r>
              <a:rPr lang="en-US" sz="1200" dirty="0" smtClean="0">
                <a:sym typeface="Wingdings" panose="05000000000000000000" pitchFamily="2" charset="2"/>
              </a:rPr>
              <a:t></a:t>
            </a:r>
            <a:endParaRPr lang="en-US" sz="1200" dirty="0" smtClean="0"/>
          </a:p>
        </p:txBody>
      </p:sp>
      <p:sp>
        <p:nvSpPr>
          <p:cNvPr id="6" name="TextBox 5"/>
          <p:cNvSpPr txBox="1"/>
          <p:nvPr/>
        </p:nvSpPr>
        <p:spPr>
          <a:xfrm>
            <a:off x="235122" y="1793735"/>
            <a:ext cx="6402518" cy="3570208"/>
          </a:xfrm>
          <a:prstGeom prst="rect">
            <a:avLst/>
          </a:prstGeom>
          <a:noFill/>
        </p:spPr>
        <p:txBody>
          <a:bodyPr wrap="square" rtlCol="0">
            <a:spAutoFit/>
          </a:bodyPr>
          <a:lstStyle/>
          <a:p>
            <a:pPr fontAlgn="base"/>
            <a:r>
              <a:rPr lang="en-US" sz="1600" b="1" dirty="0" smtClean="0"/>
              <a:t>What is Happening in Math?</a:t>
            </a:r>
          </a:p>
          <a:p>
            <a:pPr fontAlgn="base"/>
            <a:endParaRPr lang="en-US" sz="1400" dirty="0"/>
          </a:p>
          <a:p>
            <a:pPr fontAlgn="base"/>
            <a:r>
              <a:rPr lang="en-US" sz="1400" dirty="0" smtClean="0"/>
              <a:t>5th </a:t>
            </a:r>
            <a:r>
              <a:rPr lang="en-US" sz="1400" dirty="0"/>
              <a:t>graders are jumping into the concept of long division in chapter 2! Don't worry parents, Mrs. </a:t>
            </a:r>
            <a:r>
              <a:rPr lang="en-US" sz="1400" dirty="0" err="1"/>
              <a:t>Holleran</a:t>
            </a:r>
            <a:r>
              <a:rPr lang="en-US" sz="1400" dirty="0"/>
              <a:t> is teaching them the "traditional algorithm," a.k.a. the way WE learned it!!! So homework time won't be as frustrating for kids and parents, alike!</a:t>
            </a:r>
            <a:br>
              <a:rPr lang="en-US" sz="1400" dirty="0"/>
            </a:br>
            <a:endParaRPr lang="en-US" sz="1400" dirty="0"/>
          </a:p>
          <a:p>
            <a:pPr fontAlgn="base"/>
            <a:r>
              <a:rPr lang="en-US" sz="1400" dirty="0"/>
              <a:t>In 6th grade right now, math concepts are all based in fractions and decimals and we've learned that fractions and decimals are one in the same. Already we are learning to "speak fraction," which means that instead of saying zero point six eight five (0.685), we are saying six-hundred eighty-five thousandths!</a:t>
            </a:r>
            <a:br>
              <a:rPr lang="en-US" sz="1400" dirty="0"/>
            </a:br>
            <a:endParaRPr lang="en-US" sz="1400" dirty="0"/>
          </a:p>
          <a:p>
            <a:pPr fontAlgn="base"/>
            <a:r>
              <a:rPr lang="en-US" sz="1400" dirty="0" smtClean="0"/>
              <a:t>Keeping up with the Notes in class, and completing all homework on time is a recipe for success in Math!</a:t>
            </a:r>
          </a:p>
          <a:p>
            <a:pPr fontAlgn="base"/>
            <a:endParaRPr lang="en-US" sz="1400" dirty="0"/>
          </a:p>
          <a:p>
            <a:pPr fontAlgn="base"/>
            <a:r>
              <a:rPr lang="en-US" sz="1400" dirty="0" smtClean="0"/>
              <a:t>Great News from,</a:t>
            </a:r>
          </a:p>
          <a:p>
            <a:pPr fontAlgn="base"/>
            <a:r>
              <a:rPr lang="en-US" sz="1400" dirty="0" smtClean="0"/>
              <a:t>Mrs. </a:t>
            </a:r>
            <a:r>
              <a:rPr lang="en-US" sz="1400" dirty="0" err="1" smtClean="0"/>
              <a:t>Holleran</a:t>
            </a:r>
            <a:endParaRPr lang="en-US" sz="1400" dirty="0"/>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4570" y="307895"/>
            <a:ext cx="2293620" cy="143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175" y="464680"/>
            <a:ext cx="1412663" cy="1237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8224" y="438079"/>
            <a:ext cx="1519416" cy="1519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84646" y="4484822"/>
            <a:ext cx="1439228" cy="1013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384810" y="8389620"/>
            <a:ext cx="184731" cy="369332"/>
          </a:xfrm>
          <a:prstGeom prst="rect">
            <a:avLst/>
          </a:prstGeom>
          <a:noFill/>
        </p:spPr>
        <p:txBody>
          <a:bodyPr wrap="none" rtlCol="0">
            <a:spAutoFit/>
          </a:bodyPr>
          <a:lstStyle/>
          <a:p>
            <a:endParaRPr lang="en-US" dirty="0"/>
          </a:p>
        </p:txBody>
      </p:sp>
      <p:pic>
        <p:nvPicPr>
          <p:cNvPr id="2057"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95787" y="7757158"/>
            <a:ext cx="1934513" cy="1371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5520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1868</TotalTime>
  <Words>396</Words>
  <Application>Microsoft Office PowerPoint</Application>
  <PresentationFormat>On-screen Show (4:3)</PresentationFormat>
  <Paragraphs>63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Holy Cross Middle School News Week ending 10/25/2020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Cross Middle School News Week ending 9/18/2020</dc:title>
  <dc:creator>Lauren Bates</dc:creator>
  <cp:lastModifiedBy>Lauren Bates</cp:lastModifiedBy>
  <cp:revision>58</cp:revision>
  <cp:lastPrinted>2020-09-17T19:21:36Z</cp:lastPrinted>
  <dcterms:created xsi:type="dcterms:W3CDTF">2020-09-16T23:44:41Z</dcterms:created>
  <dcterms:modified xsi:type="dcterms:W3CDTF">2020-10-27T17:16:53Z</dcterms:modified>
</cp:coreProperties>
</file>